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94" r:id="rId2"/>
    <p:sldId id="276" r:id="rId3"/>
    <p:sldId id="292" r:id="rId4"/>
    <p:sldId id="293" r:id="rId5"/>
    <p:sldId id="282" r:id="rId6"/>
    <p:sldId id="596" r:id="rId7"/>
    <p:sldId id="284" r:id="rId8"/>
    <p:sldId id="595" r:id="rId9"/>
    <p:sldId id="294" r:id="rId10"/>
    <p:sldId id="291" r:id="rId11"/>
    <p:sldId id="597" r:id="rId12"/>
    <p:sldId id="288" r:id="rId13"/>
    <p:sldId id="287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olders, Yvonne" initials="SY" lastIdx="15" clrIdx="0">
    <p:extLst>
      <p:ext uri="{19B8F6BF-5375-455C-9EA6-DF929625EA0E}">
        <p15:presenceInfo xmlns:p15="http://schemas.microsoft.com/office/powerpoint/2012/main" userId="S::Yvonne.Smolders@radboudumc.nl::c3b32040-38e4-4d74-86ad-2f1fb8a44387" providerId="AD"/>
      </p:ext>
    </p:extLst>
  </p:cmAuthor>
  <p:cmAuthor id="2" name="Vera" initials="V" lastIdx="3" clrIdx="1">
    <p:extLst>
      <p:ext uri="{19B8F6BF-5375-455C-9EA6-DF929625EA0E}">
        <p15:presenceInfo xmlns:p15="http://schemas.microsoft.com/office/powerpoint/2012/main" userId="S::Vera.Witjes@radboudumc.nl::e391a47b-50f0-4445-a0b7-5be62dc924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38A"/>
    <a:srgbClr val="771B45"/>
    <a:srgbClr val="ECBCD3"/>
    <a:srgbClr val="ECBED3"/>
    <a:srgbClr val="850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650" autoAdjust="0"/>
  </p:normalViewPr>
  <p:slideViewPr>
    <p:cSldViewPr snapToGrid="0">
      <p:cViewPr varScale="1">
        <p:scale>
          <a:sx n="104" d="100"/>
          <a:sy n="104" d="100"/>
        </p:scale>
        <p:origin x="81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20A2D-BB65-42DC-8861-BD61D5FDD77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4F102-45BB-41B3-B32E-DCBD09D2D5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7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0E18E-A235-4DDE-870C-C5152C05AF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E085C-AE1D-4171-B16F-9DC27F3338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8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E085C-AE1D-4171-B16F-9DC27F3338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E085C-AE1D-4171-B16F-9DC27F3338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E085C-AE1D-4171-B16F-9DC27F3338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92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E405F-CF0B-4836-9832-677A0BB1F7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E085C-AE1D-4171-B16F-9DC27F3338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E085C-AE1D-4171-B16F-9DC27F3338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1D05B-A09C-41B1-BE19-CB8942FAB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3A0E4E-4FD4-4D74-A9B6-48892CDF3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8C5297-EE48-4F4A-B121-8B881FCA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28D43C-928D-4ABB-9D3A-8C280374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C62BBC-2955-4F10-A606-A0720EBE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B1E4C-1041-4ADD-BACF-BB77EFFE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273CE5-85CC-430F-A98B-9F42CC27C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A19558-6631-4F6B-91AD-407919B5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79F387-C8A1-44BE-852E-A13F95D9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37AAB8-29D8-4660-B009-144D1B43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6F3BC16-2CC9-458F-B6F5-54A946F46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399C7F-F4E4-4BBC-8218-372F1193C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BE6CF9-2F6B-473B-B536-F41AD87D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1E7C58-FF7F-46CC-964A-9C567A7F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160312-ACE9-410F-A653-0857C48F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6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8000" y="1003462"/>
            <a:ext cx="9936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7387" y="1650209"/>
            <a:ext cx="9936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128001" y="4078255"/>
            <a:ext cx="7128209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101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96000" y="2034668"/>
            <a:ext cx="10800000" cy="711200"/>
          </a:xfrm>
        </p:spPr>
        <p:txBody>
          <a:bodyPr>
            <a:noAutofit/>
          </a:bodyPr>
          <a:lstStyle>
            <a:lvl1pPr marL="0" indent="0" algn="l">
              <a:lnSpc>
                <a:spcPts val="5600"/>
              </a:lnSpc>
              <a:buNone/>
              <a:defRPr sz="5333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53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9E48C-C93A-48B4-B60D-902EA0F3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904354-534A-46CA-A4F5-DC87335C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8D415D-5135-4CF1-8320-1E3A450B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80400E-C418-44DC-8ABC-41FF1A2D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94549-5815-4770-9CDE-9B4DEBE8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BC3E2-4181-44A9-994B-156C6BBD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621430-3E8E-4E46-B022-5EF71806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9D459C-0915-43CB-AEBC-A94EF603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A3B971-3ED4-422E-9EB5-27B6FF11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1FD0C6-71D5-463F-B046-00BAA691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4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ECC39-07B3-4CB8-8BAE-C48D5F0DE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D61EED-E189-4E3D-8BF0-F7481C2A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75625B-1C50-4A32-87F2-710EC42F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2DD81A-30E1-46BC-8795-4ECD9690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157EDC-7525-4D5F-9BCC-FA0AED6A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C944D4-8000-4BD1-8AC2-5597DCB6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33BCB-FA5F-4189-91A2-FF5A089F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F31C1C-01CE-4801-AC45-15A2634E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B0A0FF-26F3-44D1-8534-D3AAB0B5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666A62-28D9-4360-8321-F585F953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53AAEAD-42DE-4F3C-A6FB-45B01E842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BCCA15C-75A8-4229-A6C9-EA0DF1D6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429379-DA12-46D5-8973-99862CD3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FEB0F3-E169-4E0E-B032-BAFCB119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7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A8B39-A207-496E-A9B6-94C55869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070A61-9688-4355-913C-632F1707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B39ED2-F7C3-42F1-9A80-FC704A37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E1128A-41D9-4CA4-A637-7C67E072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7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7CF193-8E18-4BCD-94AA-29DAE9A1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59FCB2-9450-4602-953A-7C9204C9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293D8C-22AF-4EEB-9C49-636EC4C1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3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CD7EE-8CE4-4F35-8C88-3C174525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0B9DDE-8695-41E5-9697-3C26F31E1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FFE808-5477-421E-BC96-2B0628F6D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2FDFD0-7D1F-425D-B7D5-F1E42737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15026A-8A4C-4565-B408-F256B39C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42B303-5C54-48E8-96F3-C7853D6E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2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CB12F-EC5E-4912-81DD-31ACD4C8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F1EE1E2-587E-4C15-95A1-F381F3068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DA95FA-BEF2-4369-A778-E8D059800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14F533-36C1-467B-BEFB-9E31EE83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B2DFCD-6D24-4F6D-A627-8D1E407C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5F0C6E-BCD8-4DC8-8C88-8D8EE1D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3A0A93-F7A6-4258-9226-5EBB571B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3C27FB-5A2A-400C-8176-EC5E7ED2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B5C7-B598-4D4B-8A00-DF5508DC7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9A63-C4EE-4120-845D-A3CAF849541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44B8B7-C5AF-47D4-B390-8C0E53CF5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F0C846-B67E-4159-9AC4-8D17F296B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F7DA-E9AF-4A09-B821-DEF60D3AB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8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morfirst.nl/toolbo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tumorfirst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hyperlink" Target="mailto:tumorfirst.gen@radboudumc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3.png"/><Relationship Id="rId7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tvg.nl/artikelen/nieuwe-genetische-diagnostiek-bij-ovariumcarcinoom" TargetMode="External"/><Relationship Id="rId5" Type="http://schemas.openxmlformats.org/officeDocument/2006/relationships/hyperlink" Target="https://doi.org/10.1016/j.jmoldx.2018.05.005" TargetMode="External"/><Relationship Id="rId4" Type="http://schemas.openxmlformats.org/officeDocument/2006/relationships/hyperlink" Target="https://doi.org/10.1093/jnci/djz080" TargetMode="External"/><Relationship Id="rId9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5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6.png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12" Type="http://schemas.openxmlformats.org/officeDocument/2006/relationships/image" Target="../media/image4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A810043-907C-4E39-AD26-AA970D29083A}"/>
              </a:ext>
            </a:extLst>
          </p:cNvPr>
          <p:cNvSpPr/>
          <p:nvPr/>
        </p:nvSpPr>
        <p:spPr>
          <a:xfrm>
            <a:off x="376208" y="2720774"/>
            <a:ext cx="11419368" cy="1924877"/>
          </a:xfrm>
          <a:prstGeom prst="rect">
            <a:avLst/>
          </a:prstGeom>
          <a:solidFill>
            <a:srgbClr val="771B45"/>
          </a:solidFill>
          <a:ln>
            <a:solidFill>
              <a:srgbClr val="771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E81FD9-B90D-4F86-B64D-8F302DD4E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000" y="1944616"/>
            <a:ext cx="9936000" cy="1484384"/>
          </a:xfrm>
        </p:spPr>
        <p:txBody>
          <a:bodyPr/>
          <a:lstStyle/>
          <a:p>
            <a:pPr algn="ctr"/>
            <a:endParaRPr lang="nl-N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Home - UMC Utrecht">
            <a:extLst>
              <a:ext uri="{FF2B5EF4-FFF2-40B4-BE49-F238E27FC236}">
                <a16:creationId xmlns:a16="http://schemas.microsoft.com/office/drawing/2014/main" id="{DD4EAAB5-57A5-430A-82F0-9C60D253710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4743" r="5185" b="3575"/>
          <a:stretch/>
        </p:blipFill>
        <p:spPr bwMode="auto">
          <a:xfrm>
            <a:off x="5093602" y="5259381"/>
            <a:ext cx="2004795" cy="859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Zorg in het UMCG">
            <a:extLst>
              <a:ext uri="{FF2B5EF4-FFF2-40B4-BE49-F238E27FC236}">
                <a16:creationId xmlns:a16="http://schemas.microsoft.com/office/drawing/2014/main" id="{5A4691AE-CD8D-4671-B761-DFCCBA07E1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66" y="5376720"/>
            <a:ext cx="1702975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C:\Users\Z780165\AppData\Local\Microsoft\Windows\Temporary Internet Files\Content.MSO\327A3BD4.tmp">
            <a:extLst>
              <a:ext uri="{FF2B5EF4-FFF2-40B4-BE49-F238E27FC236}">
                <a16:creationId xmlns:a16="http://schemas.microsoft.com/office/drawing/2014/main" id="{35187A67-57E0-4919-ADFE-99B93761B09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1" t="-19935" r="-4643" b="-19874"/>
          <a:stretch/>
        </p:blipFill>
        <p:spPr bwMode="auto">
          <a:xfrm>
            <a:off x="2902515" y="6109786"/>
            <a:ext cx="1921020" cy="634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A1068BEB-8C44-4967-AA04-CBCDC2BE1B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1799001" y="411606"/>
            <a:ext cx="8120020" cy="1945468"/>
          </a:xfrm>
          <a:prstGeom prst="rect">
            <a:avLst/>
          </a:prstGeom>
        </p:spPr>
      </p:pic>
      <p:pic>
        <p:nvPicPr>
          <p:cNvPr id="12" name="Picture 2" descr="Wij steunen KWF Kankerbestrijding | Nederlandse Kappersakademie">
            <a:extLst>
              <a:ext uri="{FF2B5EF4-FFF2-40B4-BE49-F238E27FC236}">
                <a16:creationId xmlns:a16="http://schemas.microsoft.com/office/drawing/2014/main" id="{AC0C71C8-1433-4592-BAD1-E275D13FA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8" t="20435" r="14546" b="22543"/>
          <a:stretch/>
        </p:blipFill>
        <p:spPr bwMode="auto">
          <a:xfrm>
            <a:off x="9919021" y="6119187"/>
            <a:ext cx="1876959" cy="5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3458318-D10B-4CF0-820A-262771F6C8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11562" r="75595" b="65054"/>
          <a:stretch/>
        </p:blipFill>
        <p:spPr>
          <a:xfrm>
            <a:off x="752716" y="5461478"/>
            <a:ext cx="1965440" cy="46548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0D32E9-D889-4075-A041-2B57784D15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1952" y="3318496"/>
            <a:ext cx="4375332" cy="635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endParaRPr lang="nl-NL" dirty="0"/>
          </a:p>
        </p:txBody>
      </p:sp>
      <p:pic>
        <p:nvPicPr>
          <p:cNvPr id="1026" name="Picture 2" descr="Persvoorlichting | AVL">
            <a:extLst>
              <a:ext uri="{FF2B5EF4-FFF2-40B4-BE49-F238E27FC236}">
                <a16:creationId xmlns:a16="http://schemas.microsoft.com/office/drawing/2014/main" id="{9EC51F8D-0A99-46D4-B6CD-7AD42713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34" y="5072690"/>
            <a:ext cx="1437897" cy="9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astricht UMC+ | Sociale kaart Ede">
            <a:extLst>
              <a:ext uri="{FF2B5EF4-FFF2-40B4-BE49-F238E27FC236}">
                <a16:creationId xmlns:a16="http://schemas.microsoft.com/office/drawing/2014/main" id="{BEE2B593-CB0A-444D-9344-0E4A8234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84" y="5431193"/>
            <a:ext cx="2128117" cy="4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sterdam UMC Vandaag">
            <a:extLst>
              <a:ext uri="{FF2B5EF4-FFF2-40B4-BE49-F238E27FC236}">
                <a16:creationId xmlns:a16="http://schemas.microsoft.com/office/drawing/2014/main" id="{0B70B470-520D-4727-B764-C5848359B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5" b="25173"/>
          <a:stretch/>
        </p:blipFill>
        <p:spPr bwMode="auto">
          <a:xfrm>
            <a:off x="7416184" y="6098968"/>
            <a:ext cx="2422200" cy="5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tharina Ziekenhuis - FiscFree">
            <a:extLst>
              <a:ext uri="{FF2B5EF4-FFF2-40B4-BE49-F238E27FC236}">
                <a16:creationId xmlns:a16="http://schemas.microsoft.com/office/drawing/2014/main" id="{7DB2DF60-9569-4048-94E4-E11C80C8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66" y="6146815"/>
            <a:ext cx="1639627" cy="40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rasmus MC: samen werken aan een titanenklus - Bullhorn NL">
            <a:extLst>
              <a:ext uri="{FF2B5EF4-FFF2-40B4-BE49-F238E27FC236}">
                <a16:creationId xmlns:a16="http://schemas.microsoft.com/office/drawing/2014/main" id="{15EB8C9A-D378-4E7C-AB8B-2789C6E9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17" y="6159902"/>
            <a:ext cx="1627508" cy="6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EA24EB13-6607-43D1-8EE1-FAFB7282EA5F}"/>
              </a:ext>
            </a:extLst>
          </p:cNvPr>
          <p:cNvCxnSpPr/>
          <p:nvPr/>
        </p:nvCxnSpPr>
        <p:spPr>
          <a:xfrm>
            <a:off x="376207" y="4956679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9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490B0-4200-4E60-AFF0-93945031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711200"/>
          </a:xfrm>
        </p:spPr>
        <p:txBody>
          <a:bodyPr/>
          <a:lstStyle/>
          <a:p>
            <a:r>
              <a:rPr lang="nl-NL" b="1" dirty="0">
                <a:solidFill>
                  <a:srgbClr val="771B45"/>
                </a:solidFill>
              </a:rPr>
              <a:t>Situatie in Nederland voor start project</a:t>
            </a:r>
            <a:endParaRPr lang="en-US" b="1" dirty="0">
              <a:solidFill>
                <a:srgbClr val="771B45"/>
              </a:solidFill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B41ED597-CA62-416E-BA02-A567BEA03ABC}"/>
              </a:ext>
            </a:extLst>
          </p:cNvPr>
          <p:cNvGrpSpPr/>
          <p:nvPr/>
        </p:nvGrpSpPr>
        <p:grpSpPr>
          <a:xfrm>
            <a:off x="7332025" y="1146343"/>
            <a:ext cx="4239615" cy="4455963"/>
            <a:chOff x="1340189" y="2004244"/>
            <a:chExt cx="2177808" cy="259690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C0534BA-EE27-4E8D-A850-B1B1488FE1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4" r="39632"/>
            <a:stretch/>
          </p:blipFill>
          <p:spPr bwMode="auto">
            <a:xfrm>
              <a:off x="1416971" y="2004244"/>
              <a:ext cx="2101026" cy="259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8AFABEEF-DFC1-4206-AD8C-44320D2741A4}"/>
                </a:ext>
              </a:extLst>
            </p:cNvPr>
            <p:cNvSpPr/>
            <p:nvPr/>
          </p:nvSpPr>
          <p:spPr>
            <a:xfrm>
              <a:off x="1340189" y="2004244"/>
              <a:ext cx="718956" cy="655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BBD24591-BC39-4F2D-B33B-EE014D6B00ED}"/>
              </a:ext>
            </a:extLst>
          </p:cNvPr>
          <p:cNvSpPr txBox="1"/>
          <p:nvPr/>
        </p:nvSpPr>
        <p:spPr>
          <a:xfrm>
            <a:off x="696000" y="1125978"/>
            <a:ext cx="8303744" cy="45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Nederland</a:t>
            </a:r>
          </a:p>
          <a:p>
            <a:pPr marL="380990" indent="-380990">
              <a:buFontTx/>
              <a:buChar char="-"/>
            </a:pPr>
            <a:r>
              <a:rPr lang="nl-NL" sz="2000" dirty="0"/>
              <a:t>9 gynaecologisch oncologische centra </a:t>
            </a:r>
            <a:r>
              <a:rPr lang="nl-NL" sz="2000" dirty="0">
                <a:sym typeface="Wingdings" panose="05000000000000000000" pitchFamily="2" charset="2"/>
              </a:rPr>
              <a:t></a:t>
            </a:r>
            <a:endParaRPr lang="nl-NL" sz="2000" dirty="0"/>
          </a:p>
          <a:p>
            <a:pPr marL="380990" indent="-380990">
              <a:buFontTx/>
              <a:buChar char="-"/>
            </a:pPr>
            <a:r>
              <a:rPr lang="nl-NL" sz="2000" dirty="0"/>
              <a:t>55 regionale ziekenhuizen</a:t>
            </a:r>
          </a:p>
          <a:p>
            <a:endParaRPr lang="nl-NL" sz="2000" dirty="0"/>
          </a:p>
          <a:p>
            <a:r>
              <a:rPr lang="nl-NL" sz="2000" dirty="0"/>
              <a:t>In Nederland wordt genetisch onderzoek nu nog op </a:t>
            </a:r>
          </a:p>
          <a:p>
            <a:r>
              <a:rPr lang="nl-NL" sz="2000" dirty="0"/>
              <a:t>verschillende manieren aangeboden:</a:t>
            </a:r>
          </a:p>
          <a:p>
            <a:pPr marL="380990" indent="-380990">
              <a:buFontTx/>
              <a:buChar char="-"/>
            </a:pPr>
            <a:r>
              <a:rPr lang="nl-NL" sz="2000" dirty="0"/>
              <a:t>Tumor DNA-test als eerste keuze </a:t>
            </a:r>
          </a:p>
          <a:p>
            <a:pPr marL="380990" indent="-380990">
              <a:buFontTx/>
              <a:buChar char="-"/>
            </a:pPr>
            <a:r>
              <a:rPr lang="nl-NL" sz="2000" dirty="0">
                <a:sym typeface="Wingdings" panose="05000000000000000000" pitchFamily="2" charset="2"/>
              </a:rPr>
              <a:t>Kiembaantest als eerste keuze </a:t>
            </a:r>
          </a:p>
          <a:p>
            <a:pPr marL="380990" indent="-380990">
              <a:buFontTx/>
              <a:buChar char="-"/>
            </a:pPr>
            <a:r>
              <a:rPr lang="nl-NL" sz="2000" dirty="0">
                <a:sym typeface="Wingdings" panose="05000000000000000000" pitchFamily="2" charset="2"/>
              </a:rPr>
              <a:t>Kiembaantest en tumortest parallel</a:t>
            </a:r>
          </a:p>
          <a:p>
            <a:pPr marL="380990" indent="-380990">
              <a:buFontTx/>
              <a:buChar char="-"/>
            </a:pPr>
            <a:endParaRPr lang="nl-NL" sz="2400" dirty="0">
              <a:sym typeface="Wingdings" panose="05000000000000000000" pitchFamily="2" charset="2"/>
            </a:endParaRPr>
          </a:p>
          <a:p>
            <a:endParaRPr lang="nl-NL" sz="2400" b="1" dirty="0">
              <a:sym typeface="Wingdings" panose="05000000000000000000" pitchFamily="2" charset="2"/>
            </a:endParaRPr>
          </a:p>
          <a:p>
            <a:pPr lvl="1"/>
            <a:endParaRPr lang="nl-NL" sz="2133" dirty="0">
              <a:sym typeface="Wingdings" panose="05000000000000000000" pitchFamily="2" charset="2"/>
            </a:endParaRPr>
          </a:p>
          <a:p>
            <a:pPr lvl="1"/>
            <a:endParaRPr lang="nl-NL" sz="2133" dirty="0">
              <a:sym typeface="Wingdings" panose="05000000000000000000" pitchFamily="2" charset="2"/>
            </a:endParaRPr>
          </a:p>
          <a:p>
            <a:pPr lvl="1"/>
            <a:endParaRPr lang="nl-NL" sz="2133" dirty="0">
              <a:sym typeface="Wingdings" panose="05000000000000000000" pitchFamily="2" charset="2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50384C0-73B8-46A1-B9FE-12D36CCBD0A0}"/>
              </a:ext>
            </a:extLst>
          </p:cNvPr>
          <p:cNvSpPr txBox="1"/>
          <p:nvPr/>
        </p:nvSpPr>
        <p:spPr>
          <a:xfrm>
            <a:off x="620360" y="4443289"/>
            <a:ext cx="832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ym typeface="Wingdings" panose="05000000000000000000" pitchFamily="2" charset="2"/>
              </a:rPr>
              <a:t>Doel Tumor-First project: </a:t>
            </a:r>
          </a:p>
          <a:p>
            <a:r>
              <a:rPr lang="nl-NL" sz="2400" b="1" dirty="0">
                <a:sym typeface="Wingdings" panose="05000000000000000000" pitchFamily="2" charset="2"/>
              </a:rPr>
              <a:t>iedereen start met een tumor DNA test</a:t>
            </a:r>
          </a:p>
          <a:p>
            <a:r>
              <a:rPr lang="nl-NL" sz="2400" b="1" dirty="0">
                <a:sym typeface="Wingdings" panose="05000000000000000000" pitchFamily="2" charset="2"/>
              </a:rPr>
              <a:t> minder praktijkvariatie  </a:t>
            </a:r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2AA288F9-C033-4D92-A89F-CF0D962694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77DA20E-6628-4EAD-9FA3-1CAA7EAC7041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A611AC4-8BBD-41F8-9179-6F24656E41EC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B616908-0C15-44A1-9932-7F778A143D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03EFFD-7ECF-405A-A7E8-CFF2544BFEF9}"/>
              </a:ext>
            </a:extLst>
          </p:cNvPr>
          <p:cNvSpPr txBox="1"/>
          <p:nvPr/>
        </p:nvSpPr>
        <p:spPr>
          <a:xfrm>
            <a:off x="8983508" y="752304"/>
            <a:ext cx="286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Samenwerkingen ziekenhuizen </a:t>
            </a:r>
          </a:p>
          <a:p>
            <a:r>
              <a:rPr lang="nl-NL" sz="1400" dirty="0"/>
              <a:t>chirurgie ovariumcarcinoom</a:t>
            </a:r>
          </a:p>
        </p:txBody>
      </p:sp>
    </p:spTree>
    <p:extLst>
      <p:ext uri="{BB962C8B-B14F-4D97-AF65-F5344CB8AC3E}">
        <p14:creationId xmlns:p14="http://schemas.microsoft.com/office/powerpoint/2010/main" val="8019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5266B-2770-49EF-A4B2-605300D5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711200"/>
          </a:xfrm>
        </p:spPr>
        <p:txBody>
          <a:bodyPr/>
          <a:lstStyle/>
          <a:p>
            <a:r>
              <a:rPr lang="nl-NL" b="1" dirty="0" err="1">
                <a:solidFill>
                  <a:srgbClr val="771B45"/>
                </a:solidFill>
              </a:rPr>
              <a:t>Toolbox</a:t>
            </a:r>
            <a:endParaRPr lang="en-US" b="1" dirty="0">
              <a:solidFill>
                <a:srgbClr val="771B45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CFD7B-3E99-4CAC-B12F-25AE9EE6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80" y="5610157"/>
            <a:ext cx="7452320" cy="485843"/>
          </a:xfrm>
        </p:spPr>
        <p:txBody>
          <a:bodyPr>
            <a:normAutofit fontScale="92500"/>
          </a:bodyPr>
          <a:lstStyle/>
          <a:p>
            <a:r>
              <a:rPr lang="nl-NL" dirty="0"/>
              <a:t>Voor meer informatie: </a:t>
            </a:r>
            <a:r>
              <a:rPr lang="nl-N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www.tumorfirst.nl/toolbox</a:t>
            </a:r>
            <a:r>
              <a:rPr lang="nl-NL" dirty="0"/>
              <a:t> 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736193-3820-4D3E-9063-ECC4ED3C6A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3" r="1539"/>
          <a:stretch/>
        </p:blipFill>
        <p:spPr>
          <a:xfrm>
            <a:off x="1187115" y="576850"/>
            <a:ext cx="6176211" cy="4944204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DD1018F-126A-461A-86C8-CDBB1A0C44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263F441-B5AE-43EC-8F88-8EE449F2A552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C77C414-300E-4AE9-9AB9-97C64B6F8D61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A2DA8C1-48B0-4CCA-86C6-409D364C21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12D9BF-0211-4138-AD88-15E5015FDBD7}"/>
              </a:ext>
            </a:extLst>
          </p:cNvPr>
          <p:cNvSpPr txBox="1"/>
          <p:nvPr/>
        </p:nvSpPr>
        <p:spPr>
          <a:xfrm>
            <a:off x="7879017" y="1413357"/>
            <a:ext cx="399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dirty="0" err="1"/>
              <a:t>Toolbox</a:t>
            </a:r>
            <a:r>
              <a:rPr lang="nl-NL" dirty="0"/>
              <a:t> ontwikkeld op basis van factoren belangrijk voor implementatie, verzameld tijdens focusgroep discussies vanuit een multidisciplinair perspectief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0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2A780-272C-4CD3-902C-0A6A8E48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-41779"/>
            <a:ext cx="10800000" cy="711200"/>
          </a:xfrm>
        </p:spPr>
        <p:txBody>
          <a:bodyPr/>
          <a:lstStyle/>
          <a:p>
            <a:r>
              <a:rPr lang="nl-NL" b="1" dirty="0">
                <a:solidFill>
                  <a:srgbClr val="771B45"/>
                </a:solidFill>
              </a:rPr>
              <a:t>Voorbeeld inhoud </a:t>
            </a:r>
            <a:r>
              <a:rPr lang="nl-NL" b="1" dirty="0" err="1">
                <a:solidFill>
                  <a:srgbClr val="771B45"/>
                </a:solidFill>
              </a:rPr>
              <a:t>toolbox</a:t>
            </a:r>
            <a:endParaRPr lang="en-US" b="1" dirty="0">
              <a:solidFill>
                <a:srgbClr val="771B45"/>
              </a:solidFill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428F077-DCD6-4AD3-9A5C-8E44953D4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80" y="978033"/>
            <a:ext cx="10800000" cy="4565115"/>
          </a:xfrm>
        </p:spPr>
        <p:txBody>
          <a:bodyPr>
            <a:normAutofit/>
          </a:bodyPr>
          <a:lstStyle/>
          <a:p>
            <a:r>
              <a:rPr lang="nl-NL" sz="2400" dirty="0"/>
              <a:t>Educatievideo’s</a:t>
            </a:r>
          </a:p>
          <a:p>
            <a:pPr lvl="1"/>
            <a:r>
              <a:rPr lang="nl-NL" sz="1800" dirty="0"/>
              <a:t>Deze educatievideo’s zijn bedoeld voor iedereen die betrokken is bij genetisch onderzoek bij vrouwen met ovariumcarcinoom</a:t>
            </a:r>
            <a:r>
              <a:rPr lang="nl-NL" sz="16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Checklist</a:t>
            </a:r>
            <a:endParaRPr lang="nl-NL" dirty="0"/>
          </a:p>
          <a:p>
            <a:pPr lvl="1"/>
            <a:r>
              <a:rPr lang="nl-NL" sz="1800" dirty="0"/>
              <a:t>Deze checklist kan gebruikt worden om binnen een ziekenhuis na te lopen of alle stappen van de werkwijze zijn geïmplementeerd en of er eventueel nog verbeterpunten / aandachtspunten zijn.</a:t>
            </a:r>
            <a:endParaRPr lang="nl-NL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E755C2-6A8B-4594-AE85-52F68E870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701" y="4331229"/>
            <a:ext cx="6889899" cy="1479952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5C5990C8-522C-48E3-9D5C-BB1F1EBEF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D3ABE39-163E-495C-B523-DBC9E765081F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E38EEF4-5062-4D04-9D86-F4197E07821D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F76D0DB-F135-4B44-A0FF-280DD81D61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289030-B51F-4DAE-A2D8-B5D5568B5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866" y="1984846"/>
            <a:ext cx="5434734" cy="14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6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4CD16-225F-438E-AB9D-3D5353C3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711200"/>
          </a:xfrm>
        </p:spPr>
        <p:txBody>
          <a:bodyPr/>
          <a:lstStyle/>
          <a:p>
            <a:r>
              <a:rPr lang="nl-NL" b="1" dirty="0">
                <a:solidFill>
                  <a:srgbClr val="771B45"/>
                </a:solidFill>
              </a:rPr>
              <a:t>Implementatie</a:t>
            </a:r>
            <a:endParaRPr lang="en-US" b="1" dirty="0">
              <a:solidFill>
                <a:srgbClr val="771B45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9A6173-709F-489D-A550-71CA80EC3102}"/>
              </a:ext>
            </a:extLst>
          </p:cNvPr>
          <p:cNvSpPr txBox="1"/>
          <p:nvPr/>
        </p:nvSpPr>
        <p:spPr>
          <a:xfrm>
            <a:off x="528768" y="876811"/>
            <a:ext cx="11496000" cy="598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Voorbeeld van 3 aandachtspunten </a:t>
            </a:r>
            <a:r>
              <a:rPr lang="nl-NL" sz="2400" b="1" u="sng" dirty="0"/>
              <a:t>in alle deelnemende centra</a:t>
            </a:r>
          </a:p>
          <a:p>
            <a:endParaRPr lang="nl-NL" sz="2400" b="1" u="sng" dirty="0"/>
          </a:p>
          <a:p>
            <a:endParaRPr lang="nl-NL" sz="1067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nl-NL" sz="2400" dirty="0" err="1"/>
              <a:t>Opt</a:t>
            </a:r>
            <a:r>
              <a:rPr lang="nl-NL" sz="2400" dirty="0"/>
              <a:t>-Out tumor test</a:t>
            </a:r>
          </a:p>
          <a:p>
            <a:pPr lvl="1"/>
            <a:r>
              <a:rPr lang="nl-NL" sz="2400" dirty="0"/>
              <a:t>	  </a:t>
            </a:r>
            <a:r>
              <a:rPr lang="nl-NL" sz="2000" dirty="0"/>
              <a:t>Gynaecologen: geven op aanvraagformulier aan indien patiënt bezwaar heeft (zeldzaam)</a:t>
            </a:r>
          </a:p>
          <a:p>
            <a:pPr lvl="1"/>
            <a:r>
              <a:rPr lang="nl-NL" sz="2000" dirty="0"/>
              <a:t>	  Pathologen: controleren op aanvraagformulier </a:t>
            </a:r>
          </a:p>
          <a:p>
            <a:pPr lvl="1"/>
            <a:endParaRPr lang="nl-NL" sz="2400" dirty="0"/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Controle of tumortest al eerder is gedaan</a:t>
            </a:r>
          </a:p>
          <a:p>
            <a:pPr lvl="1"/>
            <a:r>
              <a:rPr lang="nl-NL" sz="2000" dirty="0"/>
              <a:t>	 Pathologen: Bij de aanvraag nagaan of tumortest al eerder is uitgevoerd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nl-NL" sz="2400" dirty="0"/>
              <a:t>Communicatie uitslag</a:t>
            </a:r>
          </a:p>
          <a:p>
            <a:pPr lvl="2"/>
            <a:r>
              <a:rPr lang="nl-NL" sz="2000" dirty="0"/>
              <a:t> Gynaecologen: bespreken uitslag met patiënt en sturen brief naar huisarts/medisch oncoloog</a:t>
            </a:r>
          </a:p>
          <a:p>
            <a:pPr lvl="2"/>
            <a:endParaRPr lang="nl-NL" sz="2400" dirty="0"/>
          </a:p>
          <a:p>
            <a:pPr marL="609585" lvl="1"/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pic>
        <p:nvPicPr>
          <p:cNvPr id="9" name="Graphic 8" descr="Delen met persoon">
            <a:extLst>
              <a:ext uri="{FF2B5EF4-FFF2-40B4-BE49-F238E27FC236}">
                <a16:creationId xmlns:a16="http://schemas.microsoft.com/office/drawing/2014/main" id="{656EBBC8-62D4-4BFC-8568-375F24DFC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4840" y="4203704"/>
            <a:ext cx="2396519" cy="2396519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5A91410-F39E-4E69-9562-67B832B7B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7AD0AD8-C457-43F9-ACDF-110BB101B0EF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4E17354-172A-48AF-B5E2-1BD3C2595A70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3F4BAF8-D39F-4EEB-80FF-EEC8318DB6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5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1B97F4-7393-4204-BA64-72C5B60E9AC3}"/>
              </a:ext>
            </a:extLst>
          </p:cNvPr>
          <p:cNvSpPr txBox="1">
            <a:spLocks/>
          </p:cNvSpPr>
          <p:nvPr/>
        </p:nvSpPr>
        <p:spPr>
          <a:xfrm>
            <a:off x="686680" y="-62433"/>
            <a:ext cx="10800000" cy="711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>
                <a:solidFill>
                  <a:srgbClr val="771B45"/>
                </a:solidFill>
              </a:rPr>
              <a:t>Voor meer informatie en vragen</a:t>
            </a:r>
            <a:endParaRPr lang="en-US" sz="4400" dirty="0">
              <a:solidFill>
                <a:srgbClr val="771B45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4436746-9E20-494C-8AC5-FF3488A421C7}"/>
              </a:ext>
            </a:extLst>
          </p:cNvPr>
          <p:cNvSpPr txBox="1"/>
          <p:nvPr/>
        </p:nvSpPr>
        <p:spPr>
          <a:xfrm>
            <a:off x="3862349" y="4471229"/>
            <a:ext cx="64682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733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www.tumorfirst.nl</a:t>
            </a:r>
            <a:r>
              <a:rPr lang="nl-NL" sz="3733" dirty="0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93CF410-2B79-4BB8-9EE2-9606569B9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825" y="807150"/>
            <a:ext cx="5104788" cy="350569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575133A-26B9-40E5-867B-BAB91514298B}"/>
              </a:ext>
            </a:extLst>
          </p:cNvPr>
          <p:cNvSpPr txBox="1"/>
          <p:nvPr/>
        </p:nvSpPr>
        <p:spPr>
          <a:xfrm>
            <a:off x="966198" y="5548482"/>
            <a:ext cx="989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Of stuur een email naar</a:t>
            </a:r>
            <a:r>
              <a:rPr lang="nl-NL" sz="2400"/>
              <a:t>: </a:t>
            </a:r>
            <a:r>
              <a:rPr lang="nl-NL" sz="2400">
                <a:hlinkClick r:id="rId4"/>
              </a:rPr>
              <a:t>tumorfirst</a:t>
            </a:r>
            <a:r>
              <a:rPr lang="nl-NL" sz="2400" dirty="0">
                <a:hlinkClick r:id="rId4"/>
              </a:rPr>
              <a:t>.gen@radboudumc.nl</a:t>
            </a:r>
            <a:r>
              <a:rPr lang="nl-NL" sz="2400" dirty="0"/>
              <a:t> </a:t>
            </a:r>
            <a:endParaRPr lang="en-US" sz="2400" dirty="0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04E4A16F-1038-4834-9974-1C272111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474F9DE-44C8-4712-BB89-89B8805B1F89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2DE985F-4C85-4BD1-A1D7-186237ABDE4C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64FD007-3620-410B-BAEA-EF234CB242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0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5802742-5A88-49F8-B7BA-798903AA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711200"/>
          </a:xfrm>
        </p:spPr>
        <p:txBody>
          <a:bodyPr/>
          <a:lstStyle/>
          <a:p>
            <a:r>
              <a:rPr lang="nl-NL" b="1" dirty="0">
                <a:solidFill>
                  <a:srgbClr val="771B45"/>
                </a:solidFill>
              </a:rPr>
              <a:t>Ovariumcarcinoom</a:t>
            </a:r>
            <a:endParaRPr lang="en-US" b="1" dirty="0">
              <a:solidFill>
                <a:srgbClr val="771B45"/>
              </a:solidFill>
            </a:endParaRPr>
          </a:p>
        </p:txBody>
      </p:sp>
      <p:sp>
        <p:nvSpPr>
          <p:cNvPr id="148" name="Tekstvak 147">
            <a:extLst>
              <a:ext uri="{FF2B5EF4-FFF2-40B4-BE49-F238E27FC236}">
                <a16:creationId xmlns:a16="http://schemas.microsoft.com/office/drawing/2014/main" id="{F99ACA95-7407-4CA6-965F-661B5F33C550}"/>
              </a:ext>
            </a:extLst>
          </p:cNvPr>
          <p:cNvSpPr txBox="1"/>
          <p:nvPr/>
        </p:nvSpPr>
        <p:spPr>
          <a:xfrm>
            <a:off x="1996226" y="1185590"/>
            <a:ext cx="928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400" b="1" i="1" dirty="0"/>
              <a:t>BRCA1, BRCA2</a:t>
            </a:r>
            <a:r>
              <a:rPr lang="nl-NL" sz="2400" i="1" dirty="0"/>
              <a:t>, RAD51C, RAD51D, BRIP1, PALB2</a:t>
            </a:r>
            <a:endParaRPr lang="en-US" sz="2400" i="1" dirty="0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897E408D-AAF0-4A7F-B0B1-2B9ABD30325D}"/>
              </a:ext>
            </a:extLst>
          </p:cNvPr>
          <p:cNvSpPr/>
          <p:nvPr/>
        </p:nvSpPr>
        <p:spPr>
          <a:xfrm rot="19932995">
            <a:off x="7065078" y="3699125"/>
            <a:ext cx="1826223" cy="2586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8F02D6E4-D43F-4EBB-A78D-4319B16ACCBC}"/>
              </a:ext>
            </a:extLst>
          </p:cNvPr>
          <p:cNvSpPr/>
          <p:nvPr/>
        </p:nvSpPr>
        <p:spPr>
          <a:xfrm>
            <a:off x="7115191" y="4907216"/>
            <a:ext cx="1581109" cy="2586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1DB308F8-7836-462F-945F-1FCD6DE8F5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1"/>
          <a:stretch/>
        </p:blipFill>
        <p:spPr>
          <a:xfrm rot="480791">
            <a:off x="9476511" y="4400035"/>
            <a:ext cx="529332" cy="109143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1818CD3-139D-4E86-BC30-CB4221AA7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4"/>
          <a:stretch/>
        </p:blipFill>
        <p:spPr>
          <a:xfrm rot="1584177">
            <a:off x="10220134" y="4490809"/>
            <a:ext cx="544145" cy="1091432"/>
          </a:xfrm>
          <a:prstGeom prst="rect">
            <a:avLst/>
          </a:prstGeom>
        </p:spPr>
      </p:pic>
      <p:pic>
        <p:nvPicPr>
          <p:cNvPr id="4" name="Graphic 3" descr="Gezin met zoon">
            <a:extLst>
              <a:ext uri="{FF2B5EF4-FFF2-40B4-BE49-F238E27FC236}">
                <a16:creationId xmlns:a16="http://schemas.microsoft.com/office/drawing/2014/main" id="{F87F9AA2-EB99-4835-8698-6D54BC79E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1757" y="2240358"/>
            <a:ext cx="1368172" cy="1368172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DC2542B5-723E-445A-ACBF-3EEAD0C0E9E8}"/>
              </a:ext>
            </a:extLst>
          </p:cNvPr>
          <p:cNvGrpSpPr/>
          <p:nvPr/>
        </p:nvGrpSpPr>
        <p:grpSpPr>
          <a:xfrm>
            <a:off x="961674" y="1871534"/>
            <a:ext cx="1836488" cy="3692269"/>
            <a:chOff x="961674" y="1871534"/>
            <a:chExt cx="1836488" cy="3692269"/>
          </a:xfrm>
          <a:noFill/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E36B1336-E751-44DD-98A9-31631E0474F5}"/>
                </a:ext>
              </a:extLst>
            </p:cNvPr>
            <p:cNvSpPr/>
            <p:nvPr/>
          </p:nvSpPr>
          <p:spPr>
            <a:xfrm>
              <a:off x="1550977" y="1871534"/>
              <a:ext cx="666165" cy="656403"/>
            </a:xfrm>
            <a:custGeom>
              <a:avLst/>
              <a:gdLst>
                <a:gd name="connsiteX0" fmla="*/ 386658 w 386658"/>
                <a:gd name="connsiteY0" fmla="*/ 193329 h 386658"/>
                <a:gd name="connsiteX1" fmla="*/ 193329 w 386658"/>
                <a:gd name="connsiteY1" fmla="*/ 386658 h 386658"/>
                <a:gd name="connsiteX2" fmla="*/ 0 w 386658"/>
                <a:gd name="connsiteY2" fmla="*/ 193329 h 386658"/>
                <a:gd name="connsiteX3" fmla="*/ 193329 w 386658"/>
                <a:gd name="connsiteY3" fmla="*/ 0 h 386658"/>
                <a:gd name="connsiteX4" fmla="*/ 386658 w 386658"/>
                <a:gd name="connsiteY4" fmla="*/ 193329 h 38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658" h="386658">
                  <a:moveTo>
                    <a:pt x="386658" y="193329"/>
                  </a:moveTo>
                  <a:cubicBezTo>
                    <a:pt x="386658" y="300102"/>
                    <a:pt x="300102" y="386658"/>
                    <a:pt x="193329" y="386658"/>
                  </a:cubicBezTo>
                  <a:cubicBezTo>
                    <a:pt x="86556" y="386658"/>
                    <a:pt x="0" y="300102"/>
                    <a:pt x="0" y="193329"/>
                  </a:cubicBezTo>
                  <a:cubicBezTo>
                    <a:pt x="0" y="86556"/>
                    <a:pt x="86556" y="0"/>
                    <a:pt x="193329" y="0"/>
                  </a:cubicBezTo>
                  <a:cubicBezTo>
                    <a:pt x="300102" y="0"/>
                    <a:pt x="386658" y="86556"/>
                    <a:pt x="386658" y="193329"/>
                  </a:cubicBezTo>
                  <a:close/>
                </a:path>
              </a:pathLst>
            </a:custGeom>
            <a:grpFill/>
            <a:ln w="24110" cap="flat">
              <a:solidFill>
                <a:srgbClr val="771B4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F20A9265-33A9-47F4-B558-FB5125EE265C}"/>
                </a:ext>
              </a:extLst>
            </p:cNvPr>
            <p:cNvSpPr/>
            <p:nvPr/>
          </p:nvSpPr>
          <p:spPr>
            <a:xfrm>
              <a:off x="961674" y="2609988"/>
              <a:ext cx="1836488" cy="2953815"/>
            </a:xfrm>
            <a:custGeom>
              <a:avLst/>
              <a:gdLst>
                <a:gd name="connsiteX0" fmla="*/ 1062196 w 1065941"/>
                <a:gd name="connsiteY0" fmla="*/ 744317 h 1739961"/>
                <a:gd name="connsiteX1" fmla="*/ 888200 w 1065941"/>
                <a:gd name="connsiteY1" fmla="*/ 144997 h 1739961"/>
                <a:gd name="connsiteX2" fmla="*/ 849534 w 1065941"/>
                <a:gd name="connsiteY2" fmla="*/ 91831 h 1739961"/>
                <a:gd name="connsiteX3" fmla="*/ 646539 w 1065941"/>
                <a:gd name="connsiteY3" fmla="*/ 9666 h 1739961"/>
                <a:gd name="connsiteX4" fmla="*/ 535375 w 1065941"/>
                <a:gd name="connsiteY4" fmla="*/ 0 h 1739961"/>
                <a:gd name="connsiteX5" fmla="*/ 424210 w 1065941"/>
                <a:gd name="connsiteY5" fmla="*/ 9666 h 1739961"/>
                <a:gd name="connsiteX6" fmla="*/ 221215 w 1065941"/>
                <a:gd name="connsiteY6" fmla="*/ 91831 h 1739961"/>
                <a:gd name="connsiteX7" fmla="*/ 182549 w 1065941"/>
                <a:gd name="connsiteY7" fmla="*/ 144997 h 1739961"/>
                <a:gd name="connsiteX8" fmla="*/ 3720 w 1065941"/>
                <a:gd name="connsiteY8" fmla="*/ 744317 h 1739961"/>
                <a:gd name="connsiteX9" fmla="*/ 71385 w 1065941"/>
                <a:gd name="connsiteY9" fmla="*/ 865147 h 1739961"/>
                <a:gd name="connsiteX10" fmla="*/ 100384 w 1065941"/>
                <a:gd name="connsiteY10" fmla="*/ 869981 h 1739961"/>
                <a:gd name="connsiteX11" fmla="*/ 192216 w 1065941"/>
                <a:gd name="connsiteY11" fmla="*/ 802315 h 1739961"/>
                <a:gd name="connsiteX12" fmla="*/ 342046 w 1065941"/>
                <a:gd name="connsiteY12" fmla="*/ 294827 h 1739961"/>
                <a:gd name="connsiteX13" fmla="*/ 342046 w 1065941"/>
                <a:gd name="connsiteY13" fmla="*/ 463990 h 1739961"/>
                <a:gd name="connsiteX14" fmla="*/ 163216 w 1065941"/>
                <a:gd name="connsiteY14" fmla="*/ 1063310 h 1739961"/>
                <a:gd name="connsiteX15" fmla="*/ 293713 w 1065941"/>
                <a:gd name="connsiteY15" fmla="*/ 1063310 h 1739961"/>
                <a:gd name="connsiteX16" fmla="*/ 293713 w 1065941"/>
                <a:gd name="connsiteY16" fmla="*/ 1739961 h 1739961"/>
                <a:gd name="connsiteX17" fmla="*/ 487042 w 1065941"/>
                <a:gd name="connsiteY17" fmla="*/ 1739961 h 1739961"/>
                <a:gd name="connsiteX18" fmla="*/ 487042 w 1065941"/>
                <a:gd name="connsiteY18" fmla="*/ 1063310 h 1739961"/>
                <a:gd name="connsiteX19" fmla="*/ 583707 w 1065941"/>
                <a:gd name="connsiteY19" fmla="*/ 1063310 h 1739961"/>
                <a:gd name="connsiteX20" fmla="*/ 583707 w 1065941"/>
                <a:gd name="connsiteY20" fmla="*/ 1739961 h 1739961"/>
                <a:gd name="connsiteX21" fmla="*/ 777036 w 1065941"/>
                <a:gd name="connsiteY21" fmla="*/ 1739961 h 1739961"/>
                <a:gd name="connsiteX22" fmla="*/ 777036 w 1065941"/>
                <a:gd name="connsiteY22" fmla="*/ 1063310 h 1739961"/>
                <a:gd name="connsiteX23" fmla="*/ 907533 w 1065941"/>
                <a:gd name="connsiteY23" fmla="*/ 1063310 h 1739961"/>
                <a:gd name="connsiteX24" fmla="*/ 728704 w 1065941"/>
                <a:gd name="connsiteY24" fmla="*/ 463990 h 1739961"/>
                <a:gd name="connsiteX25" fmla="*/ 728704 w 1065941"/>
                <a:gd name="connsiteY25" fmla="*/ 294827 h 1739961"/>
                <a:gd name="connsiteX26" fmla="*/ 878534 w 1065941"/>
                <a:gd name="connsiteY26" fmla="*/ 802315 h 1739961"/>
                <a:gd name="connsiteX27" fmla="*/ 970365 w 1065941"/>
                <a:gd name="connsiteY27" fmla="*/ 869981 h 1739961"/>
                <a:gd name="connsiteX28" fmla="*/ 999364 w 1065941"/>
                <a:gd name="connsiteY28" fmla="*/ 865147 h 1739961"/>
                <a:gd name="connsiteX29" fmla="*/ 1062196 w 1065941"/>
                <a:gd name="connsiteY29" fmla="*/ 744317 h 173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65941" h="1739961">
                  <a:moveTo>
                    <a:pt x="1062196" y="744317"/>
                  </a:moveTo>
                  <a:lnTo>
                    <a:pt x="888200" y="144997"/>
                  </a:lnTo>
                  <a:cubicBezTo>
                    <a:pt x="883367" y="120831"/>
                    <a:pt x="868867" y="101498"/>
                    <a:pt x="849534" y="91831"/>
                  </a:cubicBezTo>
                  <a:cubicBezTo>
                    <a:pt x="791536" y="53165"/>
                    <a:pt x="723870" y="28999"/>
                    <a:pt x="646539" y="9666"/>
                  </a:cubicBezTo>
                  <a:cubicBezTo>
                    <a:pt x="607873" y="4833"/>
                    <a:pt x="574040" y="0"/>
                    <a:pt x="535375" y="0"/>
                  </a:cubicBezTo>
                  <a:cubicBezTo>
                    <a:pt x="496709" y="0"/>
                    <a:pt x="462876" y="4833"/>
                    <a:pt x="424210" y="9666"/>
                  </a:cubicBezTo>
                  <a:cubicBezTo>
                    <a:pt x="346879" y="24166"/>
                    <a:pt x="279214" y="53165"/>
                    <a:pt x="221215" y="91831"/>
                  </a:cubicBezTo>
                  <a:cubicBezTo>
                    <a:pt x="201882" y="106331"/>
                    <a:pt x="187382" y="120831"/>
                    <a:pt x="182549" y="144997"/>
                  </a:cubicBezTo>
                  <a:lnTo>
                    <a:pt x="3720" y="744317"/>
                  </a:lnTo>
                  <a:cubicBezTo>
                    <a:pt x="-10780" y="797482"/>
                    <a:pt x="18219" y="850648"/>
                    <a:pt x="71385" y="865147"/>
                  </a:cubicBezTo>
                  <a:cubicBezTo>
                    <a:pt x="81051" y="869981"/>
                    <a:pt x="90718" y="869981"/>
                    <a:pt x="100384" y="869981"/>
                  </a:cubicBezTo>
                  <a:cubicBezTo>
                    <a:pt x="143883" y="869981"/>
                    <a:pt x="182549" y="840981"/>
                    <a:pt x="192216" y="802315"/>
                  </a:cubicBezTo>
                  <a:lnTo>
                    <a:pt x="342046" y="294827"/>
                  </a:lnTo>
                  <a:lnTo>
                    <a:pt x="342046" y="463990"/>
                  </a:lnTo>
                  <a:lnTo>
                    <a:pt x="163216" y="1063310"/>
                  </a:lnTo>
                  <a:lnTo>
                    <a:pt x="293713" y="1063310"/>
                  </a:lnTo>
                  <a:lnTo>
                    <a:pt x="293713" y="1739961"/>
                  </a:lnTo>
                  <a:lnTo>
                    <a:pt x="487042" y="1739961"/>
                  </a:lnTo>
                  <a:lnTo>
                    <a:pt x="487042" y="1063310"/>
                  </a:lnTo>
                  <a:lnTo>
                    <a:pt x="583707" y="1063310"/>
                  </a:lnTo>
                  <a:lnTo>
                    <a:pt x="583707" y="1739961"/>
                  </a:lnTo>
                  <a:lnTo>
                    <a:pt x="777036" y="1739961"/>
                  </a:lnTo>
                  <a:lnTo>
                    <a:pt x="777036" y="1063310"/>
                  </a:lnTo>
                  <a:lnTo>
                    <a:pt x="907533" y="1063310"/>
                  </a:lnTo>
                  <a:lnTo>
                    <a:pt x="728704" y="463990"/>
                  </a:lnTo>
                  <a:lnTo>
                    <a:pt x="728704" y="294827"/>
                  </a:lnTo>
                  <a:lnTo>
                    <a:pt x="878534" y="802315"/>
                  </a:lnTo>
                  <a:cubicBezTo>
                    <a:pt x="893033" y="845814"/>
                    <a:pt x="931699" y="869981"/>
                    <a:pt x="970365" y="869981"/>
                  </a:cubicBezTo>
                  <a:cubicBezTo>
                    <a:pt x="980031" y="869981"/>
                    <a:pt x="989698" y="869981"/>
                    <a:pt x="999364" y="865147"/>
                  </a:cubicBezTo>
                  <a:cubicBezTo>
                    <a:pt x="1047696" y="850648"/>
                    <a:pt x="1076696" y="797482"/>
                    <a:pt x="1062196" y="744317"/>
                  </a:cubicBezTo>
                  <a:close/>
                </a:path>
              </a:pathLst>
            </a:custGeom>
            <a:grpFill/>
            <a:ln w="24110" cap="flat">
              <a:solidFill>
                <a:srgbClr val="771B4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306C9CD4-835F-4366-87D5-D21F08203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8" t="28868" r="21656" b="36076"/>
            <a:stretch/>
          </p:blipFill>
          <p:spPr>
            <a:xfrm>
              <a:off x="1485139" y="3830555"/>
              <a:ext cx="789516" cy="512676"/>
            </a:xfrm>
            <a:prstGeom prst="rect">
              <a:avLst/>
            </a:prstGeom>
            <a:solidFill>
              <a:srgbClr val="771B45"/>
            </a:solidFill>
            <a:ln>
              <a:noFill/>
            </a:ln>
          </p:spPr>
        </p:pic>
        <p:sp>
          <p:nvSpPr>
            <p:cNvPr id="25" name="Wolk 24">
              <a:extLst>
                <a:ext uri="{FF2B5EF4-FFF2-40B4-BE49-F238E27FC236}">
                  <a16:creationId xmlns:a16="http://schemas.microsoft.com/office/drawing/2014/main" id="{E118DB97-FA33-4D08-A70C-29C2175346F7}"/>
                </a:ext>
              </a:extLst>
            </p:cNvPr>
            <p:cNvSpPr/>
            <p:nvPr/>
          </p:nvSpPr>
          <p:spPr>
            <a:xfrm>
              <a:off x="1920813" y="3967458"/>
              <a:ext cx="311531" cy="236603"/>
            </a:xfrm>
            <a:prstGeom prst="cloud">
              <a:avLst/>
            </a:prstGeom>
            <a:solidFill>
              <a:srgbClr val="771B45"/>
            </a:solidFill>
            <a:ln w="6350">
              <a:solidFill>
                <a:srgbClr val="771B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</p:grpSp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F056C915-69DF-4E6E-AAEE-3BE0F60553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A9C92142-CE9E-4570-93F6-225195D369A4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4C0524F-E684-49FB-B675-55B58B853317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2CEC7D7-1D4B-43A9-96EA-FC691241F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225C3E7-515C-4589-BBF1-006466706EE4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3799483" y="1730469"/>
            <a:ext cx="2899541" cy="4109018"/>
          </a:xfrm>
          <a:prstGeom prst="rect">
            <a:avLst/>
          </a:prstGeom>
        </p:spPr>
      </p:pic>
      <p:pic>
        <p:nvPicPr>
          <p:cNvPr id="27" name="Graphic 26" descr="Vergrootglas">
            <a:extLst>
              <a:ext uri="{FF2B5EF4-FFF2-40B4-BE49-F238E27FC236}">
                <a16:creationId xmlns:a16="http://schemas.microsoft.com/office/drawing/2014/main" id="{CF5337DB-D2F7-4ABE-88AB-D443AD2FB7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454" y="4545901"/>
            <a:ext cx="1814159" cy="181415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8B7976E-A2B5-4270-9341-91E283B4327C}"/>
              </a:ext>
            </a:extLst>
          </p:cNvPr>
          <p:cNvSpPr txBox="1"/>
          <p:nvPr/>
        </p:nvSpPr>
        <p:spPr>
          <a:xfrm>
            <a:off x="2451352" y="813863"/>
            <a:ext cx="414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Erfelijkheid:</a:t>
            </a:r>
            <a:endParaRPr lang="en-US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DC90122-48FC-4CC2-ADD7-E9E3B093D5DB}"/>
              </a:ext>
            </a:extLst>
          </p:cNvPr>
          <p:cNvSpPr txBox="1"/>
          <p:nvPr/>
        </p:nvSpPr>
        <p:spPr>
          <a:xfrm>
            <a:off x="9388460" y="3537122"/>
            <a:ext cx="220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Familieleden</a:t>
            </a:r>
            <a:endParaRPr lang="en-US" sz="1600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C048E52-87AE-4553-A454-FB7CF15611C1}"/>
              </a:ext>
            </a:extLst>
          </p:cNvPr>
          <p:cNvSpPr txBox="1"/>
          <p:nvPr/>
        </p:nvSpPr>
        <p:spPr>
          <a:xfrm>
            <a:off x="9403021" y="5582915"/>
            <a:ext cx="220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Effectiviteit PARP-i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6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52F7F7B-A616-4805-83F2-344155F6B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1"/>
          <a:stretch/>
        </p:blipFill>
        <p:spPr>
          <a:xfrm rot="480791">
            <a:off x="1141451" y="4143968"/>
            <a:ext cx="529332" cy="10914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B86F5C4-37A2-4CF3-831F-F4FDD5253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4"/>
          <a:stretch/>
        </p:blipFill>
        <p:spPr>
          <a:xfrm rot="1584177">
            <a:off x="1885074" y="4234743"/>
            <a:ext cx="544145" cy="1091432"/>
          </a:xfrm>
          <a:prstGeom prst="rect">
            <a:avLst/>
          </a:prstGeom>
        </p:spPr>
      </p:pic>
      <p:pic>
        <p:nvPicPr>
          <p:cNvPr id="6" name="Graphic 5" descr="Gezin met zoon">
            <a:extLst>
              <a:ext uri="{FF2B5EF4-FFF2-40B4-BE49-F238E27FC236}">
                <a16:creationId xmlns:a16="http://schemas.microsoft.com/office/drawing/2014/main" id="{466009EF-0821-4506-A60B-23F71B570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962" y="1812242"/>
            <a:ext cx="1368172" cy="1368172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A3866CDD-0E5A-47BA-95C5-35D0F3D083AA}"/>
              </a:ext>
            </a:extLst>
          </p:cNvPr>
          <p:cNvGrpSpPr/>
          <p:nvPr/>
        </p:nvGrpSpPr>
        <p:grpSpPr>
          <a:xfrm>
            <a:off x="4649513" y="1661479"/>
            <a:ext cx="6563919" cy="3930121"/>
            <a:chOff x="528283" y="1771214"/>
            <a:chExt cx="3809853" cy="2315060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52122882-A3DA-41C3-9932-E7913003CE77}"/>
                </a:ext>
              </a:extLst>
            </p:cNvPr>
            <p:cNvGrpSpPr/>
            <p:nvPr/>
          </p:nvGrpSpPr>
          <p:grpSpPr>
            <a:xfrm>
              <a:off x="528283" y="1884516"/>
              <a:ext cx="1065941" cy="2174951"/>
              <a:chOff x="528283" y="1884516"/>
              <a:chExt cx="1065941" cy="2174951"/>
            </a:xfrm>
          </p:grpSpPr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6983BFD3-6551-4D12-B4BF-13BAE3B5A1D7}"/>
                  </a:ext>
                </a:extLst>
              </p:cNvPr>
              <p:cNvSpPr/>
              <p:nvPr/>
            </p:nvSpPr>
            <p:spPr>
              <a:xfrm>
                <a:off x="870328" y="1884516"/>
                <a:ext cx="386658" cy="386658"/>
              </a:xfrm>
              <a:custGeom>
                <a:avLst/>
                <a:gdLst>
                  <a:gd name="connsiteX0" fmla="*/ 386658 w 386658"/>
                  <a:gd name="connsiteY0" fmla="*/ 193329 h 386658"/>
                  <a:gd name="connsiteX1" fmla="*/ 193329 w 386658"/>
                  <a:gd name="connsiteY1" fmla="*/ 386658 h 386658"/>
                  <a:gd name="connsiteX2" fmla="*/ 0 w 386658"/>
                  <a:gd name="connsiteY2" fmla="*/ 193329 h 386658"/>
                  <a:gd name="connsiteX3" fmla="*/ 193329 w 386658"/>
                  <a:gd name="connsiteY3" fmla="*/ 0 h 386658"/>
                  <a:gd name="connsiteX4" fmla="*/ 386658 w 386658"/>
                  <a:gd name="connsiteY4" fmla="*/ 193329 h 38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658" h="386658">
                    <a:moveTo>
                      <a:pt x="386658" y="193329"/>
                    </a:moveTo>
                    <a:cubicBezTo>
                      <a:pt x="386658" y="300102"/>
                      <a:pt x="300102" y="386658"/>
                      <a:pt x="193329" y="386658"/>
                    </a:cubicBezTo>
                    <a:cubicBezTo>
                      <a:pt x="86556" y="386658"/>
                      <a:pt x="0" y="300102"/>
                      <a:pt x="0" y="193329"/>
                    </a:cubicBezTo>
                    <a:cubicBezTo>
                      <a:pt x="0" y="86556"/>
                      <a:pt x="86556" y="0"/>
                      <a:pt x="193329" y="0"/>
                    </a:cubicBezTo>
                    <a:cubicBezTo>
                      <a:pt x="300102" y="0"/>
                      <a:pt x="386658" y="86556"/>
                      <a:pt x="386658" y="193329"/>
                    </a:cubicBezTo>
                    <a:close/>
                  </a:path>
                </a:pathLst>
              </a:custGeom>
              <a:solidFill>
                <a:schemeClr val="bg1"/>
              </a:solidFill>
              <a:ln w="24110" cap="flat">
                <a:solidFill>
                  <a:srgbClr val="771B4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5A09FFDF-FCAB-4DDB-9AB4-456484B597C9}"/>
                  </a:ext>
                </a:extLst>
              </p:cNvPr>
              <p:cNvSpPr/>
              <p:nvPr/>
            </p:nvSpPr>
            <p:spPr>
              <a:xfrm>
                <a:off x="528283" y="2319506"/>
                <a:ext cx="1065941" cy="1739961"/>
              </a:xfrm>
              <a:custGeom>
                <a:avLst/>
                <a:gdLst>
                  <a:gd name="connsiteX0" fmla="*/ 1062196 w 1065941"/>
                  <a:gd name="connsiteY0" fmla="*/ 744317 h 1739961"/>
                  <a:gd name="connsiteX1" fmla="*/ 888200 w 1065941"/>
                  <a:gd name="connsiteY1" fmla="*/ 144997 h 1739961"/>
                  <a:gd name="connsiteX2" fmla="*/ 849534 w 1065941"/>
                  <a:gd name="connsiteY2" fmla="*/ 91831 h 1739961"/>
                  <a:gd name="connsiteX3" fmla="*/ 646539 w 1065941"/>
                  <a:gd name="connsiteY3" fmla="*/ 9666 h 1739961"/>
                  <a:gd name="connsiteX4" fmla="*/ 535375 w 1065941"/>
                  <a:gd name="connsiteY4" fmla="*/ 0 h 1739961"/>
                  <a:gd name="connsiteX5" fmla="*/ 424210 w 1065941"/>
                  <a:gd name="connsiteY5" fmla="*/ 9666 h 1739961"/>
                  <a:gd name="connsiteX6" fmla="*/ 221215 w 1065941"/>
                  <a:gd name="connsiteY6" fmla="*/ 91831 h 1739961"/>
                  <a:gd name="connsiteX7" fmla="*/ 182549 w 1065941"/>
                  <a:gd name="connsiteY7" fmla="*/ 144997 h 1739961"/>
                  <a:gd name="connsiteX8" fmla="*/ 3720 w 1065941"/>
                  <a:gd name="connsiteY8" fmla="*/ 744317 h 1739961"/>
                  <a:gd name="connsiteX9" fmla="*/ 71385 w 1065941"/>
                  <a:gd name="connsiteY9" fmla="*/ 865147 h 1739961"/>
                  <a:gd name="connsiteX10" fmla="*/ 100384 w 1065941"/>
                  <a:gd name="connsiteY10" fmla="*/ 869981 h 1739961"/>
                  <a:gd name="connsiteX11" fmla="*/ 192216 w 1065941"/>
                  <a:gd name="connsiteY11" fmla="*/ 802315 h 1739961"/>
                  <a:gd name="connsiteX12" fmla="*/ 342046 w 1065941"/>
                  <a:gd name="connsiteY12" fmla="*/ 294827 h 1739961"/>
                  <a:gd name="connsiteX13" fmla="*/ 342046 w 1065941"/>
                  <a:gd name="connsiteY13" fmla="*/ 463990 h 1739961"/>
                  <a:gd name="connsiteX14" fmla="*/ 163216 w 1065941"/>
                  <a:gd name="connsiteY14" fmla="*/ 1063310 h 1739961"/>
                  <a:gd name="connsiteX15" fmla="*/ 293713 w 1065941"/>
                  <a:gd name="connsiteY15" fmla="*/ 1063310 h 1739961"/>
                  <a:gd name="connsiteX16" fmla="*/ 293713 w 1065941"/>
                  <a:gd name="connsiteY16" fmla="*/ 1739961 h 1739961"/>
                  <a:gd name="connsiteX17" fmla="*/ 487042 w 1065941"/>
                  <a:gd name="connsiteY17" fmla="*/ 1739961 h 1739961"/>
                  <a:gd name="connsiteX18" fmla="*/ 487042 w 1065941"/>
                  <a:gd name="connsiteY18" fmla="*/ 1063310 h 1739961"/>
                  <a:gd name="connsiteX19" fmla="*/ 583707 w 1065941"/>
                  <a:gd name="connsiteY19" fmla="*/ 1063310 h 1739961"/>
                  <a:gd name="connsiteX20" fmla="*/ 583707 w 1065941"/>
                  <a:gd name="connsiteY20" fmla="*/ 1739961 h 1739961"/>
                  <a:gd name="connsiteX21" fmla="*/ 777036 w 1065941"/>
                  <a:gd name="connsiteY21" fmla="*/ 1739961 h 1739961"/>
                  <a:gd name="connsiteX22" fmla="*/ 777036 w 1065941"/>
                  <a:gd name="connsiteY22" fmla="*/ 1063310 h 1739961"/>
                  <a:gd name="connsiteX23" fmla="*/ 907533 w 1065941"/>
                  <a:gd name="connsiteY23" fmla="*/ 1063310 h 1739961"/>
                  <a:gd name="connsiteX24" fmla="*/ 728704 w 1065941"/>
                  <a:gd name="connsiteY24" fmla="*/ 463990 h 1739961"/>
                  <a:gd name="connsiteX25" fmla="*/ 728704 w 1065941"/>
                  <a:gd name="connsiteY25" fmla="*/ 294827 h 1739961"/>
                  <a:gd name="connsiteX26" fmla="*/ 878534 w 1065941"/>
                  <a:gd name="connsiteY26" fmla="*/ 802315 h 1739961"/>
                  <a:gd name="connsiteX27" fmla="*/ 970365 w 1065941"/>
                  <a:gd name="connsiteY27" fmla="*/ 869981 h 1739961"/>
                  <a:gd name="connsiteX28" fmla="*/ 999364 w 1065941"/>
                  <a:gd name="connsiteY28" fmla="*/ 865147 h 1739961"/>
                  <a:gd name="connsiteX29" fmla="*/ 1062196 w 1065941"/>
                  <a:gd name="connsiteY29" fmla="*/ 744317 h 173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65941" h="1739961">
                    <a:moveTo>
                      <a:pt x="1062196" y="744317"/>
                    </a:moveTo>
                    <a:lnTo>
                      <a:pt x="888200" y="144997"/>
                    </a:lnTo>
                    <a:cubicBezTo>
                      <a:pt x="883367" y="120831"/>
                      <a:pt x="868867" y="101498"/>
                      <a:pt x="849534" y="91831"/>
                    </a:cubicBezTo>
                    <a:cubicBezTo>
                      <a:pt x="791536" y="53165"/>
                      <a:pt x="723870" y="28999"/>
                      <a:pt x="646539" y="9666"/>
                    </a:cubicBezTo>
                    <a:cubicBezTo>
                      <a:pt x="607873" y="4833"/>
                      <a:pt x="574040" y="0"/>
                      <a:pt x="535375" y="0"/>
                    </a:cubicBezTo>
                    <a:cubicBezTo>
                      <a:pt x="496709" y="0"/>
                      <a:pt x="462876" y="4833"/>
                      <a:pt x="424210" y="9666"/>
                    </a:cubicBezTo>
                    <a:cubicBezTo>
                      <a:pt x="346879" y="24166"/>
                      <a:pt x="279214" y="53165"/>
                      <a:pt x="221215" y="91831"/>
                    </a:cubicBezTo>
                    <a:cubicBezTo>
                      <a:pt x="201882" y="106331"/>
                      <a:pt x="187382" y="120831"/>
                      <a:pt x="182549" y="144997"/>
                    </a:cubicBezTo>
                    <a:lnTo>
                      <a:pt x="3720" y="744317"/>
                    </a:lnTo>
                    <a:cubicBezTo>
                      <a:pt x="-10780" y="797482"/>
                      <a:pt x="18219" y="850648"/>
                      <a:pt x="71385" y="865147"/>
                    </a:cubicBezTo>
                    <a:cubicBezTo>
                      <a:pt x="81051" y="869981"/>
                      <a:pt x="90718" y="869981"/>
                      <a:pt x="100384" y="869981"/>
                    </a:cubicBezTo>
                    <a:cubicBezTo>
                      <a:pt x="143883" y="869981"/>
                      <a:pt x="182549" y="840981"/>
                      <a:pt x="192216" y="802315"/>
                    </a:cubicBezTo>
                    <a:lnTo>
                      <a:pt x="342046" y="294827"/>
                    </a:lnTo>
                    <a:lnTo>
                      <a:pt x="342046" y="463990"/>
                    </a:lnTo>
                    <a:lnTo>
                      <a:pt x="163216" y="1063310"/>
                    </a:lnTo>
                    <a:lnTo>
                      <a:pt x="293713" y="1063310"/>
                    </a:lnTo>
                    <a:lnTo>
                      <a:pt x="293713" y="1739961"/>
                    </a:lnTo>
                    <a:lnTo>
                      <a:pt x="487042" y="1739961"/>
                    </a:lnTo>
                    <a:lnTo>
                      <a:pt x="487042" y="1063310"/>
                    </a:lnTo>
                    <a:lnTo>
                      <a:pt x="583707" y="1063310"/>
                    </a:lnTo>
                    <a:lnTo>
                      <a:pt x="583707" y="1739961"/>
                    </a:lnTo>
                    <a:lnTo>
                      <a:pt x="777036" y="1739961"/>
                    </a:lnTo>
                    <a:lnTo>
                      <a:pt x="777036" y="1063310"/>
                    </a:lnTo>
                    <a:lnTo>
                      <a:pt x="907533" y="1063310"/>
                    </a:lnTo>
                    <a:lnTo>
                      <a:pt x="728704" y="463990"/>
                    </a:lnTo>
                    <a:lnTo>
                      <a:pt x="728704" y="294827"/>
                    </a:lnTo>
                    <a:lnTo>
                      <a:pt x="878534" y="802315"/>
                    </a:lnTo>
                    <a:cubicBezTo>
                      <a:pt x="893033" y="845814"/>
                      <a:pt x="931699" y="869981"/>
                      <a:pt x="970365" y="869981"/>
                    </a:cubicBezTo>
                    <a:cubicBezTo>
                      <a:pt x="980031" y="869981"/>
                      <a:pt x="989698" y="869981"/>
                      <a:pt x="999364" y="865147"/>
                    </a:cubicBezTo>
                    <a:cubicBezTo>
                      <a:pt x="1047696" y="850648"/>
                      <a:pt x="1076696" y="797482"/>
                      <a:pt x="1062196" y="744317"/>
                    </a:cubicBezTo>
                    <a:close/>
                  </a:path>
                </a:pathLst>
              </a:custGeom>
              <a:solidFill>
                <a:schemeClr val="bg1"/>
              </a:solidFill>
              <a:ln w="24110" cap="flat">
                <a:solidFill>
                  <a:srgbClr val="771B4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pic>
            <p:nvPicPr>
              <p:cNvPr id="29" name="Graphic 28" descr="Water">
                <a:extLst>
                  <a:ext uri="{FF2B5EF4-FFF2-40B4-BE49-F238E27FC236}">
                    <a16:creationId xmlns:a16="http://schemas.microsoft.com/office/drawing/2014/main" id="{692F04CB-F02C-467F-A2A3-232F9F90C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1314329" y="2665951"/>
                <a:ext cx="189046" cy="189046"/>
              </a:xfrm>
              <a:prstGeom prst="rect">
                <a:avLst/>
              </a:prstGeom>
            </p:spPr>
          </p:pic>
          <p:pic>
            <p:nvPicPr>
              <p:cNvPr id="30" name="Afbeelding 29">
                <a:extLst>
                  <a:ext uri="{FF2B5EF4-FFF2-40B4-BE49-F238E27FC236}">
                    <a16:creationId xmlns:a16="http://schemas.microsoft.com/office/drawing/2014/main" id="{62BBAC02-D203-4C67-8BA1-2FC4EE451A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8" t="28868" r="21656" b="36076"/>
              <a:stretch/>
            </p:blipFill>
            <p:spPr>
              <a:xfrm>
                <a:off x="832114" y="3038488"/>
                <a:ext cx="458254" cy="301995"/>
              </a:xfrm>
              <a:prstGeom prst="rect">
                <a:avLst/>
              </a:prstGeom>
            </p:spPr>
          </p:pic>
          <p:sp>
            <p:nvSpPr>
              <p:cNvPr id="31" name="Wolk 30">
                <a:extLst>
                  <a:ext uri="{FF2B5EF4-FFF2-40B4-BE49-F238E27FC236}">
                    <a16:creationId xmlns:a16="http://schemas.microsoft.com/office/drawing/2014/main" id="{272787F3-1050-41B5-90F9-E956C4BEFAE4}"/>
                  </a:ext>
                </a:extLst>
              </p:cNvPr>
              <p:cNvSpPr/>
              <p:nvPr/>
            </p:nvSpPr>
            <p:spPr>
              <a:xfrm>
                <a:off x="1084990" y="3119132"/>
                <a:ext cx="180820" cy="139372"/>
              </a:xfrm>
              <a:prstGeom prst="cloud">
                <a:avLst/>
              </a:prstGeom>
              <a:solidFill>
                <a:srgbClr val="771B45"/>
              </a:solidFill>
              <a:ln w="6350">
                <a:solidFill>
                  <a:srgbClr val="771B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771C7D02-E0DF-4EF2-B07E-E22D9E327417}"/>
                </a:ext>
              </a:extLst>
            </p:cNvPr>
            <p:cNvGrpSpPr/>
            <p:nvPr/>
          </p:nvGrpSpPr>
          <p:grpSpPr>
            <a:xfrm>
              <a:off x="1866236" y="2606763"/>
              <a:ext cx="1913227" cy="516088"/>
              <a:chOff x="1866236" y="2495146"/>
              <a:chExt cx="1913227" cy="516088"/>
            </a:xfrm>
          </p:grpSpPr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9A33C183-F925-451D-990C-DC6180A46581}"/>
                  </a:ext>
                </a:extLst>
              </p:cNvPr>
              <p:cNvGrpSpPr/>
              <p:nvPr/>
            </p:nvGrpSpPr>
            <p:grpSpPr>
              <a:xfrm>
                <a:off x="1866236" y="2495146"/>
                <a:ext cx="577160" cy="516088"/>
                <a:chOff x="5262546" y="3583643"/>
                <a:chExt cx="769137" cy="753465"/>
              </a:xfrm>
            </p:grpSpPr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80A4089E-6E2F-4378-9F2E-FC3B9FDB3617}"/>
                    </a:ext>
                  </a:extLst>
                </p:cNvPr>
                <p:cNvSpPr/>
                <p:nvPr/>
              </p:nvSpPr>
              <p:spPr>
                <a:xfrm>
                  <a:off x="5262546" y="3583643"/>
                  <a:ext cx="769137" cy="753465"/>
                </a:xfrm>
                <a:prstGeom prst="ellipse">
                  <a:avLst/>
                </a:prstGeom>
                <a:solidFill>
                  <a:schemeClr val="bg2"/>
                </a:solidFill>
                <a:ln w="3810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24" name="Rechte verbindingslijn 23">
                  <a:extLst>
                    <a:ext uri="{FF2B5EF4-FFF2-40B4-BE49-F238E27FC236}">
                      <a16:creationId xmlns:a16="http://schemas.microsoft.com/office/drawing/2014/main" id="{FB17CE5F-70D6-47B5-9B18-E6AAA096DB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8954" y="3850547"/>
                  <a:ext cx="553673" cy="0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3BB6FE75-FCF7-4D96-91FA-C399FAAE6E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8954" y="4033784"/>
                  <a:ext cx="553673" cy="0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Ster: 5 punten 25">
                  <a:extLst>
                    <a:ext uri="{FF2B5EF4-FFF2-40B4-BE49-F238E27FC236}">
                      <a16:creationId xmlns:a16="http://schemas.microsoft.com/office/drawing/2014/main" id="{46C4E8EA-B7A7-4BE6-9E97-C95C28B33D8A}"/>
                    </a:ext>
                  </a:extLst>
                </p:cNvPr>
                <p:cNvSpPr/>
                <p:nvPr/>
              </p:nvSpPr>
              <p:spPr>
                <a:xfrm>
                  <a:off x="5494561" y="3779108"/>
                  <a:ext cx="142841" cy="127638"/>
                </a:xfrm>
                <a:prstGeom prst="star5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88EB33CF-EB3D-4E2A-9166-060216B96F82}"/>
                  </a:ext>
                </a:extLst>
              </p:cNvPr>
              <p:cNvSpPr txBox="1"/>
              <p:nvPr/>
            </p:nvSpPr>
            <p:spPr>
              <a:xfrm>
                <a:off x="2573591" y="2532851"/>
                <a:ext cx="1205872" cy="34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dirty="0">
                    <a:solidFill>
                      <a:srgbClr val="CD538A"/>
                    </a:solidFill>
                  </a:rPr>
                  <a:t>Wel</a:t>
                </a:r>
                <a:r>
                  <a:rPr lang="nl-NL" sz="1600" dirty="0"/>
                  <a:t> pathogene variant in DNA van het </a:t>
                </a:r>
                <a:r>
                  <a:rPr lang="nl-NL" sz="1600" b="1" dirty="0"/>
                  <a:t>bloed</a:t>
                </a:r>
                <a:endParaRPr lang="en-US" sz="1600" b="1" dirty="0"/>
              </a:p>
            </p:txBody>
          </p: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C4C8E352-BD6B-4394-9F94-0B2790724039}"/>
                </a:ext>
              </a:extLst>
            </p:cNvPr>
            <p:cNvGrpSpPr/>
            <p:nvPr/>
          </p:nvGrpSpPr>
          <p:grpSpPr>
            <a:xfrm>
              <a:off x="1845897" y="3552874"/>
              <a:ext cx="2096046" cy="533400"/>
              <a:chOff x="1845897" y="3392740"/>
              <a:chExt cx="2096046" cy="533400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CC555AEB-768F-4537-8D93-1DD578EA5EE0}"/>
                  </a:ext>
                </a:extLst>
              </p:cNvPr>
              <p:cNvGrpSpPr/>
              <p:nvPr/>
            </p:nvGrpSpPr>
            <p:grpSpPr>
              <a:xfrm>
                <a:off x="1845897" y="3392740"/>
                <a:ext cx="597499" cy="533400"/>
                <a:chOff x="5262546" y="3583643"/>
                <a:chExt cx="769137" cy="753465"/>
              </a:xfrm>
            </p:grpSpPr>
            <p:grpSp>
              <p:nvGrpSpPr>
                <p:cNvPr id="15" name="Groep 14">
                  <a:extLst>
                    <a:ext uri="{FF2B5EF4-FFF2-40B4-BE49-F238E27FC236}">
                      <a16:creationId xmlns:a16="http://schemas.microsoft.com/office/drawing/2014/main" id="{892038B2-EE01-4D6E-8FC6-7BE2A12AB544}"/>
                    </a:ext>
                  </a:extLst>
                </p:cNvPr>
                <p:cNvGrpSpPr/>
                <p:nvPr/>
              </p:nvGrpSpPr>
              <p:grpSpPr>
                <a:xfrm>
                  <a:off x="5262546" y="3583643"/>
                  <a:ext cx="769137" cy="753465"/>
                  <a:chOff x="5262546" y="3583643"/>
                  <a:chExt cx="769137" cy="753465"/>
                </a:xfrm>
              </p:grpSpPr>
              <p:sp>
                <p:nvSpPr>
                  <p:cNvPr id="17" name="Ovaal 16">
                    <a:extLst>
                      <a:ext uri="{FF2B5EF4-FFF2-40B4-BE49-F238E27FC236}">
                        <a16:creationId xmlns:a16="http://schemas.microsoft.com/office/drawing/2014/main" id="{ADFB4E7F-0F32-44C5-ADF7-6BBB0027844F}"/>
                      </a:ext>
                    </a:extLst>
                  </p:cNvPr>
                  <p:cNvSpPr/>
                  <p:nvPr/>
                </p:nvSpPr>
                <p:spPr>
                  <a:xfrm>
                    <a:off x="5262546" y="3583643"/>
                    <a:ext cx="769137" cy="753465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/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18" name="Rechte verbindingslijn 17">
                    <a:extLst>
                      <a:ext uri="{FF2B5EF4-FFF2-40B4-BE49-F238E27FC236}">
                        <a16:creationId xmlns:a16="http://schemas.microsoft.com/office/drawing/2014/main" id="{C14AF21A-B131-4527-8C53-5437B3F9D9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68954" y="3850547"/>
                    <a:ext cx="553673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echte verbindingslijn 18">
                    <a:extLst>
                      <a:ext uri="{FF2B5EF4-FFF2-40B4-BE49-F238E27FC236}">
                        <a16:creationId xmlns:a16="http://schemas.microsoft.com/office/drawing/2014/main" id="{60E78003-B36E-418F-A8FA-C2F4A918BC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68954" y="4033784"/>
                    <a:ext cx="553673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Ster: 5 punten 19">
                    <a:extLst>
                      <a:ext uri="{FF2B5EF4-FFF2-40B4-BE49-F238E27FC236}">
                        <a16:creationId xmlns:a16="http://schemas.microsoft.com/office/drawing/2014/main" id="{43B91371-E397-4376-8C39-79080B81C19D}"/>
                      </a:ext>
                    </a:extLst>
                  </p:cNvPr>
                  <p:cNvSpPr/>
                  <p:nvPr/>
                </p:nvSpPr>
                <p:spPr>
                  <a:xfrm>
                    <a:off x="5494561" y="3779108"/>
                    <a:ext cx="142841" cy="127638"/>
                  </a:xfrm>
                  <a:prstGeom prst="star5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400"/>
                  </a:p>
                </p:txBody>
              </p:sp>
            </p:grpSp>
            <p:sp>
              <p:nvSpPr>
                <p:cNvPr id="16" name="Ster: 5 punten 15">
                  <a:extLst>
                    <a:ext uri="{FF2B5EF4-FFF2-40B4-BE49-F238E27FC236}">
                      <a16:creationId xmlns:a16="http://schemas.microsoft.com/office/drawing/2014/main" id="{141677F8-ADD8-4BB7-8BB3-C099447DA070}"/>
                    </a:ext>
                  </a:extLst>
                </p:cNvPr>
                <p:cNvSpPr/>
                <p:nvPr/>
              </p:nvSpPr>
              <p:spPr>
                <a:xfrm>
                  <a:off x="5502180" y="3955325"/>
                  <a:ext cx="142841" cy="127638"/>
                </a:xfrm>
                <a:prstGeom prst="star5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29BFE5AB-66A3-4BD1-996E-5539A87B0831}"/>
                  </a:ext>
                </a:extLst>
              </p:cNvPr>
              <p:cNvSpPr txBox="1"/>
              <p:nvPr/>
            </p:nvSpPr>
            <p:spPr>
              <a:xfrm>
                <a:off x="2580273" y="3462355"/>
                <a:ext cx="1361670" cy="34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dirty="0">
                    <a:solidFill>
                      <a:srgbClr val="CD538A"/>
                    </a:solidFill>
                  </a:rPr>
                  <a:t>Wel</a:t>
                </a:r>
                <a:r>
                  <a:rPr lang="nl-NL" sz="1600" dirty="0">
                    <a:solidFill>
                      <a:srgbClr val="C00000"/>
                    </a:solidFill>
                  </a:rPr>
                  <a:t> </a:t>
                </a:r>
                <a:r>
                  <a:rPr lang="nl-NL" sz="1600" dirty="0"/>
                  <a:t>pathogene variant in </a:t>
                </a:r>
              </a:p>
              <a:p>
                <a:r>
                  <a:rPr lang="nl-NL" sz="1600" dirty="0"/>
                  <a:t>DNA van </a:t>
                </a:r>
                <a:r>
                  <a:rPr lang="nl-NL" sz="1600" b="1" dirty="0"/>
                  <a:t>tumorcellen</a:t>
                </a:r>
                <a:endParaRPr lang="en-US" sz="1600" b="1" dirty="0"/>
              </a:p>
            </p:txBody>
          </p:sp>
        </p:grp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F4A41D17-BCE3-4767-A7DA-DA992070C498}"/>
                </a:ext>
              </a:extLst>
            </p:cNvPr>
            <p:cNvSpPr txBox="1"/>
            <p:nvPr/>
          </p:nvSpPr>
          <p:spPr>
            <a:xfrm>
              <a:off x="1691165" y="1771214"/>
              <a:ext cx="2646971" cy="56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nl-NL" sz="1867" dirty="0"/>
                <a:t>Pathogene variant aanwezig in </a:t>
              </a:r>
              <a:r>
                <a:rPr lang="nl-NL" sz="1867" b="1" u="sng" dirty="0"/>
                <a:t>alle</a:t>
              </a:r>
              <a:r>
                <a:rPr lang="nl-NL" sz="1867" dirty="0"/>
                <a:t> cellen 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nl-NL" sz="1867" b="1" dirty="0">
                  <a:solidFill>
                    <a:srgbClr val="CD538A"/>
                  </a:solidFill>
                </a:rPr>
                <a:t>Erfelijk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nl-NL" sz="1867" dirty="0"/>
                <a:t>Familieleden</a:t>
              </a:r>
            </a:p>
          </p:txBody>
        </p: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3BE000F6-2075-4986-B056-86AD82B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1779"/>
            <a:ext cx="10800000" cy="711200"/>
          </a:xfrm>
        </p:spPr>
        <p:txBody>
          <a:bodyPr/>
          <a:lstStyle/>
          <a:p>
            <a:r>
              <a:rPr lang="nl-NL" b="1" dirty="0">
                <a:solidFill>
                  <a:srgbClr val="771B45"/>
                </a:solidFill>
              </a:rPr>
              <a:t>Kiembaan pathogene variant</a:t>
            </a:r>
            <a:endParaRPr lang="en-US" b="1" dirty="0">
              <a:solidFill>
                <a:srgbClr val="771B45"/>
              </a:solidFill>
            </a:endParaRPr>
          </a:p>
        </p:txBody>
      </p:sp>
      <p:pic>
        <p:nvPicPr>
          <p:cNvPr id="34" name="Afbeelding 33" descr="Afbeelding met tekst&#10;&#10;Automatisch gegenereerde beschrijving">
            <a:extLst>
              <a:ext uri="{FF2B5EF4-FFF2-40B4-BE49-F238E27FC236}">
                <a16:creationId xmlns:a16="http://schemas.microsoft.com/office/drawing/2014/main" id="{D5C57F26-8E82-4A5F-A752-074A939AAF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9D0AB79E-96E7-4CD2-848C-8DC3943E7775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1D921130-4CD6-4F43-BE2C-7115E0B91AE2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3E48E9EB-EF95-4522-8DC6-956D8876A5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29745810-0788-4955-9173-3499C2C32089}"/>
              </a:ext>
            </a:extLst>
          </p:cNvPr>
          <p:cNvSpPr txBox="1"/>
          <p:nvPr/>
        </p:nvSpPr>
        <p:spPr>
          <a:xfrm>
            <a:off x="1104781" y="3113971"/>
            <a:ext cx="220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Familieleden</a:t>
            </a:r>
            <a:endParaRPr lang="en-US" sz="16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D8986EB7-8C3C-489C-A839-06C3864147BB}"/>
              </a:ext>
            </a:extLst>
          </p:cNvPr>
          <p:cNvSpPr txBox="1"/>
          <p:nvPr/>
        </p:nvSpPr>
        <p:spPr>
          <a:xfrm>
            <a:off x="1053400" y="5298245"/>
            <a:ext cx="220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Effectiviteit PARP-i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665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55165-07AF-435E-B6A9-B94F4AE3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711200"/>
          </a:xfrm>
        </p:spPr>
        <p:txBody>
          <a:bodyPr/>
          <a:lstStyle/>
          <a:p>
            <a:r>
              <a:rPr lang="nl-NL" b="1" dirty="0">
                <a:solidFill>
                  <a:srgbClr val="771B45"/>
                </a:solidFill>
              </a:rPr>
              <a:t>Somatische pathogene variant</a:t>
            </a:r>
            <a:endParaRPr lang="en-US" b="1" dirty="0">
              <a:solidFill>
                <a:srgbClr val="771B45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F98FA8-1103-4352-9045-EB8E57722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1"/>
          <a:stretch/>
        </p:blipFill>
        <p:spPr>
          <a:xfrm rot="480791">
            <a:off x="1141451" y="4143968"/>
            <a:ext cx="529332" cy="10914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51AEA6-1B26-43C9-AF34-50A21A08F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4"/>
          <a:stretch/>
        </p:blipFill>
        <p:spPr>
          <a:xfrm rot="1584177">
            <a:off x="1885074" y="4234743"/>
            <a:ext cx="544145" cy="1091432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E2342324-C4A3-4D73-86ED-5C5108616D5B}"/>
              </a:ext>
            </a:extLst>
          </p:cNvPr>
          <p:cNvGrpSpPr/>
          <p:nvPr/>
        </p:nvGrpSpPr>
        <p:grpSpPr>
          <a:xfrm>
            <a:off x="5923393" y="1692711"/>
            <a:ext cx="5738117" cy="3798165"/>
            <a:chOff x="1685353" y="1779207"/>
            <a:chExt cx="3363013" cy="2321801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DF42C24F-CD41-4477-B745-BA176E6C55ED}"/>
                </a:ext>
              </a:extLst>
            </p:cNvPr>
            <p:cNvGrpSpPr/>
            <p:nvPr/>
          </p:nvGrpSpPr>
          <p:grpSpPr>
            <a:xfrm>
              <a:off x="2327620" y="3556920"/>
              <a:ext cx="577159" cy="544088"/>
              <a:chOff x="5262546" y="3583643"/>
              <a:chExt cx="769137" cy="753465"/>
            </a:xfrm>
          </p:grpSpPr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C26B6DFC-978F-44DD-9E43-648FF7B38C61}"/>
                  </a:ext>
                </a:extLst>
              </p:cNvPr>
              <p:cNvGrpSpPr/>
              <p:nvPr/>
            </p:nvGrpSpPr>
            <p:grpSpPr>
              <a:xfrm>
                <a:off x="5262546" y="3583643"/>
                <a:ext cx="769137" cy="753465"/>
                <a:chOff x="5262546" y="3583643"/>
                <a:chExt cx="769137" cy="753465"/>
              </a:xfrm>
            </p:grpSpPr>
            <p:sp>
              <p:nvSpPr>
                <p:cNvPr id="27" name="Ovaal 26">
                  <a:extLst>
                    <a:ext uri="{FF2B5EF4-FFF2-40B4-BE49-F238E27FC236}">
                      <a16:creationId xmlns:a16="http://schemas.microsoft.com/office/drawing/2014/main" id="{F6127EBF-B043-495A-8FEE-FD9124064D09}"/>
                    </a:ext>
                  </a:extLst>
                </p:cNvPr>
                <p:cNvSpPr/>
                <p:nvPr/>
              </p:nvSpPr>
              <p:spPr>
                <a:xfrm>
                  <a:off x="5262546" y="3583643"/>
                  <a:ext cx="769137" cy="753465"/>
                </a:xfrm>
                <a:prstGeom prst="ellipse">
                  <a:avLst/>
                </a:prstGeom>
                <a:solidFill>
                  <a:schemeClr val="bg2"/>
                </a:solidFill>
                <a:ln w="3810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05081129-2E9E-4DA9-AA5D-8D7D234FA0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8954" y="3850547"/>
                  <a:ext cx="553673" cy="0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0E1FFBF7-A98B-44E8-AE4A-F5A936F189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8954" y="4033784"/>
                  <a:ext cx="553673" cy="0"/>
                </a:xfrm>
                <a:prstGeom prst="line">
                  <a:avLst/>
                </a:prstGeom>
                <a:ln w="381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Ster: 5 punten 29">
                  <a:extLst>
                    <a:ext uri="{FF2B5EF4-FFF2-40B4-BE49-F238E27FC236}">
                      <a16:creationId xmlns:a16="http://schemas.microsoft.com/office/drawing/2014/main" id="{7043E545-3068-4A21-95DE-17D3DADC175A}"/>
                    </a:ext>
                  </a:extLst>
                </p:cNvPr>
                <p:cNvSpPr/>
                <p:nvPr/>
              </p:nvSpPr>
              <p:spPr>
                <a:xfrm>
                  <a:off x="5494561" y="3787901"/>
                  <a:ext cx="142841" cy="127638"/>
                </a:xfrm>
                <a:prstGeom prst="star5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26" name="Ster: 5 punten 25">
                <a:extLst>
                  <a:ext uri="{FF2B5EF4-FFF2-40B4-BE49-F238E27FC236}">
                    <a16:creationId xmlns:a16="http://schemas.microsoft.com/office/drawing/2014/main" id="{D678399B-24DC-4B6F-B033-489D6739BFF6}"/>
                  </a:ext>
                </a:extLst>
              </p:cNvPr>
              <p:cNvSpPr/>
              <p:nvPr/>
            </p:nvSpPr>
            <p:spPr>
              <a:xfrm>
                <a:off x="5485256" y="3972912"/>
                <a:ext cx="142841" cy="127638"/>
              </a:xfrm>
              <a:prstGeom prst="star5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D7F3CCB9-598C-443F-91BA-569C22A57DD6}"/>
                </a:ext>
              </a:extLst>
            </p:cNvPr>
            <p:cNvSpPr txBox="1"/>
            <p:nvPr/>
          </p:nvSpPr>
          <p:spPr>
            <a:xfrm>
              <a:off x="2974758" y="3605374"/>
              <a:ext cx="1405301" cy="35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>
                  <a:solidFill>
                    <a:srgbClr val="CD538A"/>
                  </a:solidFill>
                </a:rPr>
                <a:t>Wel</a:t>
              </a:r>
              <a:r>
                <a:rPr lang="nl-NL" sz="1600" dirty="0"/>
                <a:t> pathogene variant in </a:t>
              </a:r>
            </a:p>
            <a:p>
              <a:r>
                <a:rPr lang="nl-NL" sz="1600" dirty="0"/>
                <a:t>DNA van </a:t>
              </a:r>
              <a:r>
                <a:rPr lang="nl-NL" sz="1600" b="1" dirty="0"/>
                <a:t>tumorcellen</a:t>
              </a:r>
              <a:endParaRPr lang="en-US" sz="1600" b="1" dirty="0"/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52137E9-EE02-4A8F-827E-899BC7403029}"/>
                </a:ext>
              </a:extLst>
            </p:cNvPr>
            <p:cNvGrpSpPr/>
            <p:nvPr/>
          </p:nvGrpSpPr>
          <p:grpSpPr>
            <a:xfrm>
              <a:off x="2305142" y="2668176"/>
              <a:ext cx="577159" cy="533400"/>
              <a:chOff x="5262546" y="3583643"/>
              <a:chExt cx="769137" cy="753465"/>
            </a:xfrm>
          </p:grpSpPr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8E6CF4C0-ED36-4242-96F7-6A972F052262}"/>
                  </a:ext>
                </a:extLst>
              </p:cNvPr>
              <p:cNvSpPr/>
              <p:nvPr/>
            </p:nvSpPr>
            <p:spPr>
              <a:xfrm>
                <a:off x="5262546" y="3583643"/>
                <a:ext cx="769137" cy="753465"/>
              </a:xfrm>
              <a:prstGeom prst="ellipse">
                <a:avLst/>
              </a:prstGeom>
              <a:solidFill>
                <a:schemeClr val="bg2"/>
              </a:solidFill>
              <a:ln w="381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68422D57-4012-4934-9672-434C5CFE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8954" y="3850547"/>
                <a:ext cx="553673" cy="0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967B4BFA-358E-4F70-A911-34CA118545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8954" y="4033784"/>
                <a:ext cx="553673" cy="0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9077E217-519A-4C22-8895-87E0BA340925}"/>
                </a:ext>
              </a:extLst>
            </p:cNvPr>
            <p:cNvSpPr txBox="1"/>
            <p:nvPr/>
          </p:nvSpPr>
          <p:spPr>
            <a:xfrm>
              <a:off x="2974756" y="2720623"/>
              <a:ext cx="1331496" cy="35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u="sng" dirty="0">
                  <a:solidFill>
                    <a:srgbClr val="771B45"/>
                  </a:solidFill>
                </a:rPr>
                <a:t>Geen</a:t>
              </a:r>
              <a:r>
                <a:rPr lang="nl-NL" sz="1600" dirty="0"/>
                <a:t> pathogene variant in DNA van het</a:t>
              </a:r>
              <a:r>
                <a:rPr lang="nl-NL" sz="1600" b="1" dirty="0"/>
                <a:t> bloed </a:t>
              </a:r>
              <a:endParaRPr lang="en-US" sz="1600" b="1" dirty="0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32A84DF-F856-4E4E-BE8E-E662BBF808F2}"/>
                </a:ext>
              </a:extLst>
            </p:cNvPr>
            <p:cNvSpPr txBox="1"/>
            <p:nvPr/>
          </p:nvSpPr>
          <p:spPr>
            <a:xfrm>
              <a:off x="2188807" y="1779207"/>
              <a:ext cx="2859559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nl-NL" sz="1867" dirty="0"/>
                <a:t>Pathogene variant </a:t>
              </a:r>
              <a:r>
                <a:rPr lang="nl-NL" sz="1867" b="1" u="sng" dirty="0"/>
                <a:t>alleen</a:t>
              </a:r>
              <a:r>
                <a:rPr lang="nl-NL" sz="1867" dirty="0"/>
                <a:t> in cellen van ovariumcarcinoom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nl-NL" sz="1867" b="1" dirty="0">
                  <a:solidFill>
                    <a:srgbClr val="CD538A"/>
                  </a:solidFill>
                </a:rPr>
                <a:t>Niet erfelijk</a:t>
              </a:r>
              <a:endParaRPr lang="en-US" sz="1867" b="1" dirty="0">
                <a:solidFill>
                  <a:srgbClr val="CD538A"/>
                </a:solidFill>
              </a:endParaRPr>
            </a:p>
          </p:txBody>
        </p:sp>
        <p:pic>
          <p:nvPicPr>
            <p:cNvPr id="17" name="Graphic 16" descr="Water">
              <a:extLst>
                <a:ext uri="{FF2B5EF4-FFF2-40B4-BE49-F238E27FC236}">
                  <a16:creationId xmlns:a16="http://schemas.microsoft.com/office/drawing/2014/main" id="{89EEF675-D329-4479-9AF5-3E096A638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685353" y="2719863"/>
              <a:ext cx="189046" cy="189046"/>
            </a:xfrm>
            <a:prstGeom prst="rect">
              <a:avLst/>
            </a:prstGeom>
          </p:spPr>
        </p:pic>
      </p:grpSp>
      <p:pic>
        <p:nvPicPr>
          <p:cNvPr id="32" name="Afbeelding 31" descr="Afbeelding met tekst&#10;&#10;Automatisch gegenereerde beschrijving">
            <a:extLst>
              <a:ext uri="{FF2B5EF4-FFF2-40B4-BE49-F238E27FC236}">
                <a16:creationId xmlns:a16="http://schemas.microsoft.com/office/drawing/2014/main" id="{21159540-F6F0-4050-B3BC-249D5D7B4F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2D3EFE4-6BD8-4759-B4EF-533D97F5C054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7535DF8B-6A69-4298-8406-389C55DD1075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3508E188-2B8B-45E3-86F7-0532004D13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  <p:grpSp>
        <p:nvGrpSpPr>
          <p:cNvPr id="36" name="Groep 35">
            <a:extLst>
              <a:ext uri="{FF2B5EF4-FFF2-40B4-BE49-F238E27FC236}">
                <a16:creationId xmlns:a16="http://schemas.microsoft.com/office/drawing/2014/main" id="{AEAE27E7-8E78-452B-84E9-93C2BC123D3E}"/>
              </a:ext>
            </a:extLst>
          </p:cNvPr>
          <p:cNvGrpSpPr/>
          <p:nvPr/>
        </p:nvGrpSpPr>
        <p:grpSpPr>
          <a:xfrm>
            <a:off x="4584857" y="1822113"/>
            <a:ext cx="1836488" cy="3692269"/>
            <a:chOff x="961674" y="1871534"/>
            <a:chExt cx="1836488" cy="3692269"/>
          </a:xfrm>
          <a:noFill/>
        </p:grpSpPr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DC9A74A1-558F-4222-8700-6628ED481F79}"/>
                </a:ext>
              </a:extLst>
            </p:cNvPr>
            <p:cNvSpPr/>
            <p:nvPr/>
          </p:nvSpPr>
          <p:spPr>
            <a:xfrm>
              <a:off x="1550977" y="1871534"/>
              <a:ext cx="666165" cy="656403"/>
            </a:xfrm>
            <a:custGeom>
              <a:avLst/>
              <a:gdLst>
                <a:gd name="connsiteX0" fmla="*/ 386658 w 386658"/>
                <a:gd name="connsiteY0" fmla="*/ 193329 h 386658"/>
                <a:gd name="connsiteX1" fmla="*/ 193329 w 386658"/>
                <a:gd name="connsiteY1" fmla="*/ 386658 h 386658"/>
                <a:gd name="connsiteX2" fmla="*/ 0 w 386658"/>
                <a:gd name="connsiteY2" fmla="*/ 193329 h 386658"/>
                <a:gd name="connsiteX3" fmla="*/ 193329 w 386658"/>
                <a:gd name="connsiteY3" fmla="*/ 0 h 386658"/>
                <a:gd name="connsiteX4" fmla="*/ 386658 w 386658"/>
                <a:gd name="connsiteY4" fmla="*/ 193329 h 38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658" h="386658">
                  <a:moveTo>
                    <a:pt x="386658" y="193329"/>
                  </a:moveTo>
                  <a:cubicBezTo>
                    <a:pt x="386658" y="300102"/>
                    <a:pt x="300102" y="386658"/>
                    <a:pt x="193329" y="386658"/>
                  </a:cubicBezTo>
                  <a:cubicBezTo>
                    <a:pt x="86556" y="386658"/>
                    <a:pt x="0" y="300102"/>
                    <a:pt x="0" y="193329"/>
                  </a:cubicBezTo>
                  <a:cubicBezTo>
                    <a:pt x="0" y="86556"/>
                    <a:pt x="86556" y="0"/>
                    <a:pt x="193329" y="0"/>
                  </a:cubicBezTo>
                  <a:cubicBezTo>
                    <a:pt x="300102" y="0"/>
                    <a:pt x="386658" y="86556"/>
                    <a:pt x="386658" y="193329"/>
                  </a:cubicBezTo>
                  <a:close/>
                </a:path>
              </a:pathLst>
            </a:custGeom>
            <a:grpFill/>
            <a:ln w="24110" cap="flat">
              <a:solidFill>
                <a:srgbClr val="771B4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28833B79-1E91-4DB2-A662-43A0C5322783}"/>
                </a:ext>
              </a:extLst>
            </p:cNvPr>
            <p:cNvSpPr/>
            <p:nvPr/>
          </p:nvSpPr>
          <p:spPr>
            <a:xfrm>
              <a:off x="961674" y="2609988"/>
              <a:ext cx="1836488" cy="2953815"/>
            </a:xfrm>
            <a:custGeom>
              <a:avLst/>
              <a:gdLst>
                <a:gd name="connsiteX0" fmla="*/ 1062196 w 1065941"/>
                <a:gd name="connsiteY0" fmla="*/ 744317 h 1739961"/>
                <a:gd name="connsiteX1" fmla="*/ 888200 w 1065941"/>
                <a:gd name="connsiteY1" fmla="*/ 144997 h 1739961"/>
                <a:gd name="connsiteX2" fmla="*/ 849534 w 1065941"/>
                <a:gd name="connsiteY2" fmla="*/ 91831 h 1739961"/>
                <a:gd name="connsiteX3" fmla="*/ 646539 w 1065941"/>
                <a:gd name="connsiteY3" fmla="*/ 9666 h 1739961"/>
                <a:gd name="connsiteX4" fmla="*/ 535375 w 1065941"/>
                <a:gd name="connsiteY4" fmla="*/ 0 h 1739961"/>
                <a:gd name="connsiteX5" fmla="*/ 424210 w 1065941"/>
                <a:gd name="connsiteY5" fmla="*/ 9666 h 1739961"/>
                <a:gd name="connsiteX6" fmla="*/ 221215 w 1065941"/>
                <a:gd name="connsiteY6" fmla="*/ 91831 h 1739961"/>
                <a:gd name="connsiteX7" fmla="*/ 182549 w 1065941"/>
                <a:gd name="connsiteY7" fmla="*/ 144997 h 1739961"/>
                <a:gd name="connsiteX8" fmla="*/ 3720 w 1065941"/>
                <a:gd name="connsiteY8" fmla="*/ 744317 h 1739961"/>
                <a:gd name="connsiteX9" fmla="*/ 71385 w 1065941"/>
                <a:gd name="connsiteY9" fmla="*/ 865147 h 1739961"/>
                <a:gd name="connsiteX10" fmla="*/ 100384 w 1065941"/>
                <a:gd name="connsiteY10" fmla="*/ 869981 h 1739961"/>
                <a:gd name="connsiteX11" fmla="*/ 192216 w 1065941"/>
                <a:gd name="connsiteY11" fmla="*/ 802315 h 1739961"/>
                <a:gd name="connsiteX12" fmla="*/ 342046 w 1065941"/>
                <a:gd name="connsiteY12" fmla="*/ 294827 h 1739961"/>
                <a:gd name="connsiteX13" fmla="*/ 342046 w 1065941"/>
                <a:gd name="connsiteY13" fmla="*/ 463990 h 1739961"/>
                <a:gd name="connsiteX14" fmla="*/ 163216 w 1065941"/>
                <a:gd name="connsiteY14" fmla="*/ 1063310 h 1739961"/>
                <a:gd name="connsiteX15" fmla="*/ 293713 w 1065941"/>
                <a:gd name="connsiteY15" fmla="*/ 1063310 h 1739961"/>
                <a:gd name="connsiteX16" fmla="*/ 293713 w 1065941"/>
                <a:gd name="connsiteY16" fmla="*/ 1739961 h 1739961"/>
                <a:gd name="connsiteX17" fmla="*/ 487042 w 1065941"/>
                <a:gd name="connsiteY17" fmla="*/ 1739961 h 1739961"/>
                <a:gd name="connsiteX18" fmla="*/ 487042 w 1065941"/>
                <a:gd name="connsiteY18" fmla="*/ 1063310 h 1739961"/>
                <a:gd name="connsiteX19" fmla="*/ 583707 w 1065941"/>
                <a:gd name="connsiteY19" fmla="*/ 1063310 h 1739961"/>
                <a:gd name="connsiteX20" fmla="*/ 583707 w 1065941"/>
                <a:gd name="connsiteY20" fmla="*/ 1739961 h 1739961"/>
                <a:gd name="connsiteX21" fmla="*/ 777036 w 1065941"/>
                <a:gd name="connsiteY21" fmla="*/ 1739961 h 1739961"/>
                <a:gd name="connsiteX22" fmla="*/ 777036 w 1065941"/>
                <a:gd name="connsiteY22" fmla="*/ 1063310 h 1739961"/>
                <a:gd name="connsiteX23" fmla="*/ 907533 w 1065941"/>
                <a:gd name="connsiteY23" fmla="*/ 1063310 h 1739961"/>
                <a:gd name="connsiteX24" fmla="*/ 728704 w 1065941"/>
                <a:gd name="connsiteY24" fmla="*/ 463990 h 1739961"/>
                <a:gd name="connsiteX25" fmla="*/ 728704 w 1065941"/>
                <a:gd name="connsiteY25" fmla="*/ 294827 h 1739961"/>
                <a:gd name="connsiteX26" fmla="*/ 878534 w 1065941"/>
                <a:gd name="connsiteY26" fmla="*/ 802315 h 1739961"/>
                <a:gd name="connsiteX27" fmla="*/ 970365 w 1065941"/>
                <a:gd name="connsiteY27" fmla="*/ 869981 h 1739961"/>
                <a:gd name="connsiteX28" fmla="*/ 999364 w 1065941"/>
                <a:gd name="connsiteY28" fmla="*/ 865147 h 1739961"/>
                <a:gd name="connsiteX29" fmla="*/ 1062196 w 1065941"/>
                <a:gd name="connsiteY29" fmla="*/ 744317 h 173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65941" h="1739961">
                  <a:moveTo>
                    <a:pt x="1062196" y="744317"/>
                  </a:moveTo>
                  <a:lnTo>
                    <a:pt x="888200" y="144997"/>
                  </a:lnTo>
                  <a:cubicBezTo>
                    <a:pt x="883367" y="120831"/>
                    <a:pt x="868867" y="101498"/>
                    <a:pt x="849534" y="91831"/>
                  </a:cubicBezTo>
                  <a:cubicBezTo>
                    <a:pt x="791536" y="53165"/>
                    <a:pt x="723870" y="28999"/>
                    <a:pt x="646539" y="9666"/>
                  </a:cubicBezTo>
                  <a:cubicBezTo>
                    <a:pt x="607873" y="4833"/>
                    <a:pt x="574040" y="0"/>
                    <a:pt x="535375" y="0"/>
                  </a:cubicBezTo>
                  <a:cubicBezTo>
                    <a:pt x="496709" y="0"/>
                    <a:pt x="462876" y="4833"/>
                    <a:pt x="424210" y="9666"/>
                  </a:cubicBezTo>
                  <a:cubicBezTo>
                    <a:pt x="346879" y="24166"/>
                    <a:pt x="279214" y="53165"/>
                    <a:pt x="221215" y="91831"/>
                  </a:cubicBezTo>
                  <a:cubicBezTo>
                    <a:pt x="201882" y="106331"/>
                    <a:pt x="187382" y="120831"/>
                    <a:pt x="182549" y="144997"/>
                  </a:cubicBezTo>
                  <a:lnTo>
                    <a:pt x="3720" y="744317"/>
                  </a:lnTo>
                  <a:cubicBezTo>
                    <a:pt x="-10780" y="797482"/>
                    <a:pt x="18219" y="850648"/>
                    <a:pt x="71385" y="865147"/>
                  </a:cubicBezTo>
                  <a:cubicBezTo>
                    <a:pt x="81051" y="869981"/>
                    <a:pt x="90718" y="869981"/>
                    <a:pt x="100384" y="869981"/>
                  </a:cubicBezTo>
                  <a:cubicBezTo>
                    <a:pt x="143883" y="869981"/>
                    <a:pt x="182549" y="840981"/>
                    <a:pt x="192216" y="802315"/>
                  </a:cubicBezTo>
                  <a:lnTo>
                    <a:pt x="342046" y="294827"/>
                  </a:lnTo>
                  <a:lnTo>
                    <a:pt x="342046" y="463990"/>
                  </a:lnTo>
                  <a:lnTo>
                    <a:pt x="163216" y="1063310"/>
                  </a:lnTo>
                  <a:lnTo>
                    <a:pt x="293713" y="1063310"/>
                  </a:lnTo>
                  <a:lnTo>
                    <a:pt x="293713" y="1739961"/>
                  </a:lnTo>
                  <a:lnTo>
                    <a:pt x="487042" y="1739961"/>
                  </a:lnTo>
                  <a:lnTo>
                    <a:pt x="487042" y="1063310"/>
                  </a:lnTo>
                  <a:lnTo>
                    <a:pt x="583707" y="1063310"/>
                  </a:lnTo>
                  <a:lnTo>
                    <a:pt x="583707" y="1739961"/>
                  </a:lnTo>
                  <a:lnTo>
                    <a:pt x="777036" y="1739961"/>
                  </a:lnTo>
                  <a:lnTo>
                    <a:pt x="777036" y="1063310"/>
                  </a:lnTo>
                  <a:lnTo>
                    <a:pt x="907533" y="1063310"/>
                  </a:lnTo>
                  <a:lnTo>
                    <a:pt x="728704" y="463990"/>
                  </a:lnTo>
                  <a:lnTo>
                    <a:pt x="728704" y="294827"/>
                  </a:lnTo>
                  <a:lnTo>
                    <a:pt x="878534" y="802315"/>
                  </a:lnTo>
                  <a:cubicBezTo>
                    <a:pt x="893033" y="845814"/>
                    <a:pt x="931699" y="869981"/>
                    <a:pt x="970365" y="869981"/>
                  </a:cubicBezTo>
                  <a:cubicBezTo>
                    <a:pt x="980031" y="869981"/>
                    <a:pt x="989698" y="869981"/>
                    <a:pt x="999364" y="865147"/>
                  </a:cubicBezTo>
                  <a:cubicBezTo>
                    <a:pt x="1047696" y="850648"/>
                    <a:pt x="1076696" y="797482"/>
                    <a:pt x="1062196" y="744317"/>
                  </a:cubicBezTo>
                  <a:close/>
                </a:path>
              </a:pathLst>
            </a:custGeom>
            <a:grpFill/>
            <a:ln w="24110" cap="flat">
              <a:solidFill>
                <a:srgbClr val="771B4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1835EB5D-E31E-4875-BE17-D495A8747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8" t="28868" r="21656" b="36076"/>
            <a:stretch/>
          </p:blipFill>
          <p:spPr>
            <a:xfrm>
              <a:off x="1485139" y="3830555"/>
              <a:ext cx="789516" cy="512676"/>
            </a:xfrm>
            <a:prstGeom prst="rect">
              <a:avLst/>
            </a:prstGeom>
            <a:solidFill>
              <a:srgbClr val="771B45"/>
            </a:solidFill>
            <a:ln>
              <a:noFill/>
            </a:ln>
          </p:spPr>
        </p:pic>
        <p:sp>
          <p:nvSpPr>
            <p:cNvPr id="40" name="Wolk 39">
              <a:extLst>
                <a:ext uri="{FF2B5EF4-FFF2-40B4-BE49-F238E27FC236}">
                  <a16:creationId xmlns:a16="http://schemas.microsoft.com/office/drawing/2014/main" id="{394B74BF-ADA5-4931-B5FA-9E9C9933316B}"/>
                </a:ext>
              </a:extLst>
            </p:cNvPr>
            <p:cNvSpPr/>
            <p:nvPr/>
          </p:nvSpPr>
          <p:spPr>
            <a:xfrm>
              <a:off x="1920813" y="3967458"/>
              <a:ext cx="311531" cy="236603"/>
            </a:xfrm>
            <a:prstGeom prst="cloud">
              <a:avLst/>
            </a:prstGeom>
            <a:solidFill>
              <a:srgbClr val="771B45"/>
            </a:solidFill>
            <a:ln w="6350">
              <a:solidFill>
                <a:srgbClr val="771B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C53DD5E3-83E0-4490-B476-B4597FB71984}"/>
              </a:ext>
            </a:extLst>
          </p:cNvPr>
          <p:cNvSpPr txBox="1"/>
          <p:nvPr/>
        </p:nvSpPr>
        <p:spPr>
          <a:xfrm>
            <a:off x="1053400" y="5298245"/>
            <a:ext cx="220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Effectiviteit PARP-i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012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hoek 70">
            <a:extLst>
              <a:ext uri="{FF2B5EF4-FFF2-40B4-BE49-F238E27FC236}">
                <a16:creationId xmlns:a16="http://schemas.microsoft.com/office/drawing/2014/main" id="{39DD0C5A-6B2A-4FC8-BB8E-3E5E31AE7001}"/>
              </a:ext>
            </a:extLst>
          </p:cNvPr>
          <p:cNvSpPr/>
          <p:nvPr/>
        </p:nvSpPr>
        <p:spPr>
          <a:xfrm>
            <a:off x="575097" y="6158603"/>
            <a:ext cx="11215680" cy="5244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801B21-FBC5-4685-9099-6392FD80F22F}"/>
              </a:ext>
            </a:extLst>
          </p:cNvPr>
          <p:cNvGrpSpPr/>
          <p:nvPr/>
        </p:nvGrpSpPr>
        <p:grpSpPr>
          <a:xfrm>
            <a:off x="2295019" y="1845092"/>
            <a:ext cx="2183332" cy="1852373"/>
            <a:chOff x="2783633" y="3054262"/>
            <a:chExt cx="1637499" cy="1389280"/>
          </a:xfrm>
        </p:grpSpPr>
        <p:pic>
          <p:nvPicPr>
            <p:cNvPr id="26" name="Graphic 25" descr="Water">
              <a:extLst>
                <a:ext uri="{FF2B5EF4-FFF2-40B4-BE49-F238E27FC236}">
                  <a16:creationId xmlns:a16="http://schemas.microsoft.com/office/drawing/2014/main" id="{24C70A9B-AEA5-44F0-A0F9-798FB52C4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83633" y="3054262"/>
              <a:ext cx="915912" cy="915912"/>
            </a:xfrm>
            <a:prstGeom prst="rect">
              <a:avLst/>
            </a:prstGeom>
          </p:spPr>
        </p:pic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43A836B7-897D-458D-B4D8-2392582A18A9}"/>
                </a:ext>
              </a:extLst>
            </p:cNvPr>
            <p:cNvGrpSpPr/>
            <p:nvPr/>
          </p:nvGrpSpPr>
          <p:grpSpPr>
            <a:xfrm>
              <a:off x="3163833" y="3186243"/>
              <a:ext cx="1257299" cy="1257299"/>
              <a:chOff x="3041638" y="3244228"/>
              <a:chExt cx="1257299" cy="1257299"/>
            </a:xfrm>
          </p:grpSpPr>
          <p:pic>
            <p:nvPicPr>
              <p:cNvPr id="28" name="Graphic 27" descr="Vergrootglas">
                <a:extLst>
                  <a:ext uri="{FF2B5EF4-FFF2-40B4-BE49-F238E27FC236}">
                    <a16:creationId xmlns:a16="http://schemas.microsoft.com/office/drawing/2014/main" id="{FCCEB29B-FAC1-4222-B2BD-581C481B1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41638" y="3244228"/>
                <a:ext cx="1257299" cy="1257299"/>
              </a:xfrm>
              <a:prstGeom prst="rect">
                <a:avLst/>
              </a:prstGeom>
            </p:spPr>
          </p:pic>
          <p:pic>
            <p:nvPicPr>
              <p:cNvPr id="29" name="Graphic 28" descr="DNA">
                <a:extLst>
                  <a:ext uri="{FF2B5EF4-FFF2-40B4-BE49-F238E27FC236}">
                    <a16:creationId xmlns:a16="http://schemas.microsoft.com/office/drawing/2014/main" id="{EB1F58A3-EE0A-45BD-B156-71466B5B7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800065">
                <a:off x="3285399" y="3496154"/>
                <a:ext cx="529510" cy="529510"/>
              </a:xfrm>
              <a:prstGeom prst="rect">
                <a:avLst/>
              </a:prstGeom>
            </p:spPr>
          </p:pic>
        </p:grpSp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F3702ABB-1297-4D67-A013-71CA1342AE62}"/>
              </a:ext>
            </a:extLst>
          </p:cNvPr>
          <p:cNvSpPr txBox="1"/>
          <p:nvPr/>
        </p:nvSpPr>
        <p:spPr>
          <a:xfrm>
            <a:off x="4990518" y="931727"/>
            <a:ext cx="265048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 err="1"/>
              <a:t>Alle</a:t>
            </a:r>
            <a:r>
              <a:rPr lang="en-US" sz="1867" dirty="0"/>
              <a:t> </a:t>
            </a:r>
            <a:r>
              <a:rPr lang="en-US" sz="1867" dirty="0" err="1"/>
              <a:t>vrouwen</a:t>
            </a:r>
            <a:r>
              <a:rPr lang="en-US" sz="1867" dirty="0"/>
              <a:t> </a:t>
            </a:r>
            <a:r>
              <a:rPr lang="en-US" sz="1867" dirty="0" err="1"/>
              <a:t>epitheliaal</a:t>
            </a:r>
            <a:r>
              <a:rPr lang="en-US" sz="1867" dirty="0"/>
              <a:t> </a:t>
            </a:r>
            <a:r>
              <a:rPr lang="en-US" sz="1867" dirty="0" err="1"/>
              <a:t>ovariumcarcinoom</a:t>
            </a:r>
            <a:endParaRPr lang="en-US" sz="1867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7093D1F2-72FA-4A28-8071-6F5B82651F66}"/>
              </a:ext>
            </a:extLst>
          </p:cNvPr>
          <p:cNvSpPr txBox="1"/>
          <p:nvPr/>
        </p:nvSpPr>
        <p:spPr>
          <a:xfrm>
            <a:off x="1523508" y="990388"/>
            <a:ext cx="306311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 err="1"/>
              <a:t>Verwijzing</a:t>
            </a:r>
            <a:r>
              <a:rPr lang="en-US" sz="1867" b="1" dirty="0"/>
              <a:t> </a:t>
            </a:r>
            <a:r>
              <a:rPr lang="en-US" sz="1867" b="1" dirty="0" err="1"/>
              <a:t>klinisch</a:t>
            </a:r>
            <a:r>
              <a:rPr lang="en-US" sz="1867" b="1" dirty="0"/>
              <a:t> </a:t>
            </a:r>
            <a:r>
              <a:rPr lang="en-US" sz="1867" b="1" dirty="0" err="1"/>
              <a:t>geneticus</a:t>
            </a:r>
            <a:endParaRPr lang="en-US" sz="1867" b="1" dirty="0"/>
          </a:p>
          <a:p>
            <a:pPr algn="ctr"/>
            <a:r>
              <a:rPr lang="en-US" sz="1600" b="1" dirty="0"/>
              <a:t>(</a:t>
            </a:r>
            <a:r>
              <a:rPr lang="en-US" sz="1600" b="1" dirty="0" err="1"/>
              <a:t>oude</a:t>
            </a:r>
            <a:r>
              <a:rPr lang="en-US" sz="1600" b="1" dirty="0"/>
              <a:t> </a:t>
            </a:r>
            <a:r>
              <a:rPr lang="en-US" sz="1600" b="1" dirty="0" err="1"/>
              <a:t>werkwijze</a:t>
            </a:r>
            <a:r>
              <a:rPr lang="en-US" sz="1600" b="1" dirty="0"/>
              <a:t>)</a:t>
            </a:r>
          </a:p>
        </p:txBody>
      </p:sp>
      <p:sp>
        <p:nvSpPr>
          <p:cNvPr id="34" name="Pijl: omlaag 33">
            <a:extLst>
              <a:ext uri="{FF2B5EF4-FFF2-40B4-BE49-F238E27FC236}">
                <a16:creationId xmlns:a16="http://schemas.microsoft.com/office/drawing/2014/main" id="{F13699CB-095A-48CA-822E-BDADE7C9A192}"/>
              </a:ext>
            </a:extLst>
          </p:cNvPr>
          <p:cNvSpPr/>
          <p:nvPr/>
        </p:nvSpPr>
        <p:spPr>
          <a:xfrm rot="3166796">
            <a:off x="4597079" y="1666084"/>
            <a:ext cx="136952" cy="1084800"/>
          </a:xfrm>
          <a:prstGeom prst="downArrow">
            <a:avLst/>
          </a:prstGeom>
          <a:solidFill>
            <a:srgbClr val="771B45"/>
          </a:solidFill>
          <a:ln>
            <a:solidFill>
              <a:srgbClr val="771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Pijl: omlaag 34">
            <a:extLst>
              <a:ext uri="{FF2B5EF4-FFF2-40B4-BE49-F238E27FC236}">
                <a16:creationId xmlns:a16="http://schemas.microsoft.com/office/drawing/2014/main" id="{4572C6BC-57EA-453D-B1AB-F2C6BE967195}"/>
              </a:ext>
            </a:extLst>
          </p:cNvPr>
          <p:cNvSpPr/>
          <p:nvPr/>
        </p:nvSpPr>
        <p:spPr>
          <a:xfrm>
            <a:off x="4006261" y="3716142"/>
            <a:ext cx="142756" cy="817093"/>
          </a:xfrm>
          <a:prstGeom prst="downArrow">
            <a:avLst/>
          </a:prstGeom>
          <a:solidFill>
            <a:srgbClr val="771B45"/>
          </a:solidFill>
          <a:ln>
            <a:solidFill>
              <a:srgbClr val="771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76ECD9DD-4385-4E51-86C5-5E0FA034F120}"/>
              </a:ext>
            </a:extLst>
          </p:cNvPr>
          <p:cNvSpPr txBox="1"/>
          <p:nvPr/>
        </p:nvSpPr>
        <p:spPr>
          <a:xfrm>
            <a:off x="1754260" y="3814243"/>
            <a:ext cx="202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Patiënten met een negatieve kiembaantest </a:t>
            </a:r>
            <a:endParaRPr lang="en-US" sz="1400" dirty="0"/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156F5B81-49D2-4C3D-A5F8-13BABC76AD4F}"/>
              </a:ext>
            </a:extLst>
          </p:cNvPr>
          <p:cNvSpPr txBox="1"/>
          <p:nvPr/>
        </p:nvSpPr>
        <p:spPr>
          <a:xfrm>
            <a:off x="8247960" y="970902"/>
            <a:ext cx="2650481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/>
              <a:t>Tumor-First</a:t>
            </a:r>
          </a:p>
          <a:p>
            <a:pPr algn="ctr"/>
            <a:r>
              <a:rPr lang="en-US" sz="1600" b="1" dirty="0"/>
              <a:t>(</a:t>
            </a:r>
            <a:r>
              <a:rPr lang="en-US" sz="1600" b="1" dirty="0" err="1"/>
              <a:t>nieuwe</a:t>
            </a:r>
            <a:r>
              <a:rPr lang="en-US" sz="1600" b="1" dirty="0"/>
              <a:t> </a:t>
            </a:r>
            <a:r>
              <a:rPr lang="en-US" sz="1600" b="1" dirty="0" err="1"/>
              <a:t>werkwijze</a:t>
            </a:r>
            <a:r>
              <a:rPr lang="en-US" sz="1600" b="1" dirty="0"/>
              <a:t>)</a:t>
            </a:r>
            <a:endParaRPr lang="en-US" sz="1467" b="1" dirty="0"/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F3DBB8F1-7F68-49A5-9A98-2FFC7D5C1288}"/>
              </a:ext>
            </a:extLst>
          </p:cNvPr>
          <p:cNvGrpSpPr/>
          <p:nvPr/>
        </p:nvGrpSpPr>
        <p:grpSpPr>
          <a:xfrm>
            <a:off x="7722552" y="2060534"/>
            <a:ext cx="1967944" cy="1676399"/>
            <a:chOff x="6441411" y="2527840"/>
            <a:chExt cx="1475958" cy="1257299"/>
          </a:xfrm>
        </p:grpSpPr>
        <p:sp>
          <p:nvSpPr>
            <p:cNvPr id="58" name="Wolk 57">
              <a:extLst>
                <a:ext uri="{FF2B5EF4-FFF2-40B4-BE49-F238E27FC236}">
                  <a16:creationId xmlns:a16="http://schemas.microsoft.com/office/drawing/2014/main" id="{570C70D1-AF25-49F1-93FD-2A606993FAF3}"/>
                </a:ext>
              </a:extLst>
            </p:cNvPr>
            <p:cNvSpPr/>
            <p:nvPr/>
          </p:nvSpPr>
          <p:spPr>
            <a:xfrm rot="20667982">
              <a:off x="7320828" y="2618921"/>
              <a:ext cx="596541" cy="480654"/>
            </a:xfrm>
            <a:prstGeom prst="cloud">
              <a:avLst/>
            </a:prstGeom>
            <a:solidFill>
              <a:srgbClr val="771B45"/>
            </a:solidFill>
            <a:ln w="6350">
              <a:solidFill>
                <a:srgbClr val="771B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04AE93D0-9000-454C-B617-9774238266A9}"/>
                </a:ext>
              </a:extLst>
            </p:cNvPr>
            <p:cNvGrpSpPr/>
            <p:nvPr/>
          </p:nvGrpSpPr>
          <p:grpSpPr>
            <a:xfrm flipH="1">
              <a:off x="6441411" y="2527840"/>
              <a:ext cx="1257299" cy="1257299"/>
              <a:chOff x="3041638" y="3244228"/>
              <a:chExt cx="1257299" cy="1257299"/>
            </a:xfrm>
          </p:grpSpPr>
          <p:pic>
            <p:nvPicPr>
              <p:cNvPr id="60" name="Graphic 59" descr="Vergrootglas">
                <a:extLst>
                  <a:ext uri="{FF2B5EF4-FFF2-40B4-BE49-F238E27FC236}">
                    <a16:creationId xmlns:a16="http://schemas.microsoft.com/office/drawing/2014/main" id="{A9D3ED67-CA8E-49B1-9666-4B1D9128F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41638" y="3244228"/>
                <a:ext cx="1257299" cy="1257299"/>
              </a:xfrm>
              <a:prstGeom prst="rect">
                <a:avLst/>
              </a:prstGeom>
            </p:spPr>
          </p:pic>
          <p:pic>
            <p:nvPicPr>
              <p:cNvPr id="61" name="Graphic 60" descr="DNA">
                <a:extLst>
                  <a:ext uri="{FF2B5EF4-FFF2-40B4-BE49-F238E27FC236}">
                    <a16:creationId xmlns:a16="http://schemas.microsoft.com/office/drawing/2014/main" id="{B981E6E0-F2CD-4B0E-AA38-0D8DE34A15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800065">
                <a:off x="3285399" y="3496154"/>
                <a:ext cx="529510" cy="529510"/>
              </a:xfrm>
              <a:prstGeom prst="rect">
                <a:avLst/>
              </a:prstGeom>
            </p:spPr>
          </p:pic>
        </p:grpSp>
      </p:grpSp>
      <p:sp>
        <p:nvSpPr>
          <p:cNvPr id="64" name="Pijl: omlaag 63">
            <a:extLst>
              <a:ext uri="{FF2B5EF4-FFF2-40B4-BE49-F238E27FC236}">
                <a16:creationId xmlns:a16="http://schemas.microsoft.com/office/drawing/2014/main" id="{6669BFFC-4D1A-4640-BF5E-F97E943CC7E1}"/>
              </a:ext>
            </a:extLst>
          </p:cNvPr>
          <p:cNvSpPr/>
          <p:nvPr/>
        </p:nvSpPr>
        <p:spPr>
          <a:xfrm>
            <a:off x="8108577" y="3716142"/>
            <a:ext cx="142756" cy="817093"/>
          </a:xfrm>
          <a:prstGeom prst="downArrow">
            <a:avLst/>
          </a:prstGeom>
          <a:solidFill>
            <a:srgbClr val="771B45"/>
          </a:solidFill>
          <a:ln>
            <a:solidFill>
              <a:srgbClr val="771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Pijl: omlaag 64">
            <a:extLst>
              <a:ext uri="{FF2B5EF4-FFF2-40B4-BE49-F238E27FC236}">
                <a16:creationId xmlns:a16="http://schemas.microsoft.com/office/drawing/2014/main" id="{19BF3E62-D91F-4BF0-B767-E23390E668DF}"/>
              </a:ext>
            </a:extLst>
          </p:cNvPr>
          <p:cNvSpPr/>
          <p:nvPr/>
        </p:nvSpPr>
        <p:spPr>
          <a:xfrm rot="18566706">
            <a:off x="7454431" y="1681281"/>
            <a:ext cx="136952" cy="1084800"/>
          </a:xfrm>
          <a:prstGeom prst="downArrow">
            <a:avLst/>
          </a:prstGeom>
          <a:solidFill>
            <a:srgbClr val="771B45"/>
          </a:solidFill>
          <a:ln>
            <a:solidFill>
              <a:srgbClr val="771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22843269-8E65-4FDC-AC09-E7637746121B}"/>
              </a:ext>
            </a:extLst>
          </p:cNvPr>
          <p:cNvSpPr txBox="1"/>
          <p:nvPr/>
        </p:nvSpPr>
        <p:spPr>
          <a:xfrm>
            <a:off x="8424549" y="3878276"/>
            <a:ext cx="222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Patiënten met een afwijkende tumor DNA test </a:t>
            </a:r>
            <a:endParaRPr lang="en-US" sz="1400" dirty="0"/>
          </a:p>
        </p:txBody>
      </p:sp>
      <p:sp>
        <p:nvSpPr>
          <p:cNvPr id="70" name="Titel 4">
            <a:extLst>
              <a:ext uri="{FF2B5EF4-FFF2-40B4-BE49-F238E27FC236}">
                <a16:creationId xmlns:a16="http://schemas.microsoft.com/office/drawing/2014/main" id="{4A546EE5-4D46-4832-90F2-926DF993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07" y="-65504"/>
            <a:ext cx="10800000" cy="711200"/>
          </a:xfrm>
        </p:spPr>
        <p:txBody>
          <a:bodyPr/>
          <a:lstStyle/>
          <a:p>
            <a:r>
              <a:rPr lang="nl-NL" b="1" dirty="0">
                <a:solidFill>
                  <a:srgbClr val="771B45"/>
                </a:solidFill>
              </a:rPr>
              <a:t>Tumor-First werkwijze</a:t>
            </a:r>
            <a:endParaRPr lang="en-US" b="1" dirty="0">
              <a:solidFill>
                <a:srgbClr val="771B45"/>
              </a:solidFill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C56C3C51-9390-4637-A859-DBF56689CCB4}"/>
              </a:ext>
            </a:extLst>
          </p:cNvPr>
          <p:cNvSpPr txBox="1"/>
          <p:nvPr/>
        </p:nvSpPr>
        <p:spPr>
          <a:xfrm>
            <a:off x="339228" y="2563135"/>
            <a:ext cx="176532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Erfelijkheid</a:t>
            </a:r>
            <a:endParaRPr lang="en-US" sz="1867" dirty="0"/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430C7957-05B1-42CC-B642-30D04D921682}"/>
              </a:ext>
            </a:extLst>
          </p:cNvPr>
          <p:cNvSpPr txBox="1"/>
          <p:nvPr/>
        </p:nvSpPr>
        <p:spPr>
          <a:xfrm>
            <a:off x="339229" y="4883892"/>
            <a:ext cx="182287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Effectiviteit behandeling PARP-remmers</a:t>
            </a:r>
            <a:endParaRPr lang="en-US" sz="1600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CB6820C3-2C84-46F3-8688-3579FE72C23E}"/>
              </a:ext>
            </a:extLst>
          </p:cNvPr>
          <p:cNvSpPr txBox="1"/>
          <p:nvPr/>
        </p:nvSpPr>
        <p:spPr>
          <a:xfrm>
            <a:off x="9906917" y="1935997"/>
            <a:ext cx="18640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Effectiviteit behandeling PARP-remmers</a:t>
            </a:r>
            <a:endParaRPr lang="en-US" sz="1600" dirty="0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A6287082-4F12-46CD-A4F1-A9F145EA0A18}"/>
              </a:ext>
            </a:extLst>
          </p:cNvPr>
          <p:cNvSpPr txBox="1"/>
          <p:nvPr/>
        </p:nvSpPr>
        <p:spPr>
          <a:xfrm>
            <a:off x="9938515" y="4799582"/>
            <a:ext cx="176532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Erfelijkheid</a:t>
            </a:r>
            <a:endParaRPr lang="en-US" sz="2133" dirty="0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7A65FD54-BDEF-4DFB-99BE-275978A595A1}"/>
              </a:ext>
            </a:extLst>
          </p:cNvPr>
          <p:cNvSpPr txBox="1"/>
          <p:nvPr/>
        </p:nvSpPr>
        <p:spPr>
          <a:xfrm>
            <a:off x="9906917" y="3010509"/>
            <a:ext cx="18640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Voorscreening erfelijkheidstest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8CAD3-BB3E-4C33-B2AF-641851198505}"/>
              </a:ext>
            </a:extLst>
          </p:cNvPr>
          <p:cNvSpPr txBox="1"/>
          <p:nvPr/>
        </p:nvSpPr>
        <p:spPr>
          <a:xfrm>
            <a:off x="4271204" y="4052257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85-90%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BC51B-4437-4D14-BA96-77D677E2389B}"/>
              </a:ext>
            </a:extLst>
          </p:cNvPr>
          <p:cNvSpPr txBox="1"/>
          <p:nvPr/>
        </p:nvSpPr>
        <p:spPr>
          <a:xfrm>
            <a:off x="7264568" y="406855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17%</a:t>
            </a:r>
          </a:p>
        </p:txBody>
      </p:sp>
      <p:pic>
        <p:nvPicPr>
          <p:cNvPr id="63" name="Afbeelding 62" descr="Afbeelding met tekst&#10;&#10;Automatisch gegenereerde beschrijving">
            <a:extLst>
              <a:ext uri="{FF2B5EF4-FFF2-40B4-BE49-F238E27FC236}">
                <a16:creationId xmlns:a16="http://schemas.microsoft.com/office/drawing/2014/main" id="{037E0ECB-E26D-4393-899D-32B46EB73C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EA8BA8F9-D6D0-4F99-AE53-AB3ADD4D6761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7DD0F106-30C9-4AE9-A86A-353AE33F00DA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B1DF6290-73DB-4C15-BB0D-0F3DDC8005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  <p:grpSp>
        <p:nvGrpSpPr>
          <p:cNvPr id="40" name="Groep 39">
            <a:extLst>
              <a:ext uri="{FF2B5EF4-FFF2-40B4-BE49-F238E27FC236}">
                <a16:creationId xmlns:a16="http://schemas.microsoft.com/office/drawing/2014/main" id="{A1D118C7-6616-4739-8DEB-C791A0C365EF}"/>
              </a:ext>
            </a:extLst>
          </p:cNvPr>
          <p:cNvGrpSpPr/>
          <p:nvPr/>
        </p:nvGrpSpPr>
        <p:grpSpPr>
          <a:xfrm flipH="1">
            <a:off x="2590277" y="4452836"/>
            <a:ext cx="1967944" cy="1676399"/>
            <a:chOff x="6441411" y="2527840"/>
            <a:chExt cx="1475958" cy="1257299"/>
          </a:xfrm>
        </p:grpSpPr>
        <p:sp>
          <p:nvSpPr>
            <p:cNvPr id="41" name="Wolk 40">
              <a:extLst>
                <a:ext uri="{FF2B5EF4-FFF2-40B4-BE49-F238E27FC236}">
                  <a16:creationId xmlns:a16="http://schemas.microsoft.com/office/drawing/2014/main" id="{59307DFB-38EF-4BF6-88D9-567E31F87009}"/>
                </a:ext>
              </a:extLst>
            </p:cNvPr>
            <p:cNvSpPr/>
            <p:nvPr/>
          </p:nvSpPr>
          <p:spPr>
            <a:xfrm rot="20667982">
              <a:off x="7320828" y="2618921"/>
              <a:ext cx="596541" cy="480654"/>
            </a:xfrm>
            <a:prstGeom prst="cloud">
              <a:avLst/>
            </a:prstGeom>
            <a:solidFill>
              <a:srgbClr val="771B45"/>
            </a:solidFill>
            <a:ln w="6350">
              <a:solidFill>
                <a:srgbClr val="771B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8092A33D-FEE9-49D6-8D12-E8D1133C18CB}"/>
                </a:ext>
              </a:extLst>
            </p:cNvPr>
            <p:cNvGrpSpPr/>
            <p:nvPr/>
          </p:nvGrpSpPr>
          <p:grpSpPr>
            <a:xfrm flipH="1">
              <a:off x="6441411" y="2527840"/>
              <a:ext cx="1257299" cy="1257299"/>
              <a:chOff x="3041638" y="3244228"/>
              <a:chExt cx="1257299" cy="1257299"/>
            </a:xfrm>
          </p:grpSpPr>
          <p:pic>
            <p:nvPicPr>
              <p:cNvPr id="43" name="Graphic 42" descr="Vergrootglas">
                <a:extLst>
                  <a:ext uri="{FF2B5EF4-FFF2-40B4-BE49-F238E27FC236}">
                    <a16:creationId xmlns:a16="http://schemas.microsoft.com/office/drawing/2014/main" id="{3C5CAF07-5C2B-4A46-B901-8E784D9BE1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41638" y="3244228"/>
                <a:ext cx="1257299" cy="1257299"/>
              </a:xfrm>
              <a:prstGeom prst="rect">
                <a:avLst/>
              </a:prstGeom>
            </p:spPr>
          </p:pic>
          <p:pic>
            <p:nvPicPr>
              <p:cNvPr id="44" name="Graphic 43" descr="DNA">
                <a:extLst>
                  <a:ext uri="{FF2B5EF4-FFF2-40B4-BE49-F238E27FC236}">
                    <a16:creationId xmlns:a16="http://schemas.microsoft.com/office/drawing/2014/main" id="{D9644107-DCB0-4D12-8CAE-74232EE18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800065">
                <a:off x="3285399" y="3496154"/>
                <a:ext cx="529510" cy="529510"/>
              </a:xfrm>
              <a:prstGeom prst="rect">
                <a:avLst/>
              </a:prstGeom>
            </p:spPr>
          </p:pic>
        </p:grpSp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F1E463ED-3777-4054-85B1-CEE487F8CD0C}"/>
              </a:ext>
            </a:extLst>
          </p:cNvPr>
          <p:cNvGrpSpPr/>
          <p:nvPr/>
        </p:nvGrpSpPr>
        <p:grpSpPr>
          <a:xfrm flipH="1">
            <a:off x="7588523" y="4294585"/>
            <a:ext cx="2183332" cy="1852373"/>
            <a:chOff x="2783633" y="3054262"/>
            <a:chExt cx="1637499" cy="1389280"/>
          </a:xfrm>
        </p:grpSpPr>
        <p:pic>
          <p:nvPicPr>
            <p:cNvPr id="53" name="Graphic 52" descr="Water">
              <a:extLst>
                <a:ext uri="{FF2B5EF4-FFF2-40B4-BE49-F238E27FC236}">
                  <a16:creationId xmlns:a16="http://schemas.microsoft.com/office/drawing/2014/main" id="{1D66305E-C06B-436B-8598-EDB15B7EA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83633" y="3054262"/>
              <a:ext cx="915912" cy="915912"/>
            </a:xfrm>
            <a:prstGeom prst="rect">
              <a:avLst/>
            </a:prstGeom>
          </p:spPr>
        </p:pic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1BB10D8D-A623-4217-8923-B478E9BFAB42}"/>
                </a:ext>
              </a:extLst>
            </p:cNvPr>
            <p:cNvGrpSpPr/>
            <p:nvPr/>
          </p:nvGrpSpPr>
          <p:grpSpPr>
            <a:xfrm>
              <a:off x="3163833" y="3186243"/>
              <a:ext cx="1257299" cy="1257299"/>
              <a:chOff x="3041638" y="3244228"/>
              <a:chExt cx="1257299" cy="1257299"/>
            </a:xfrm>
          </p:grpSpPr>
          <p:pic>
            <p:nvPicPr>
              <p:cNvPr id="55" name="Graphic 54" descr="Vergrootglas">
                <a:extLst>
                  <a:ext uri="{FF2B5EF4-FFF2-40B4-BE49-F238E27FC236}">
                    <a16:creationId xmlns:a16="http://schemas.microsoft.com/office/drawing/2014/main" id="{9D0A8F79-50A0-4064-9B20-2A862450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41638" y="3244228"/>
                <a:ext cx="1257299" cy="1257299"/>
              </a:xfrm>
              <a:prstGeom prst="rect">
                <a:avLst/>
              </a:prstGeom>
            </p:spPr>
          </p:pic>
          <p:pic>
            <p:nvPicPr>
              <p:cNvPr id="56" name="Graphic 55" descr="DNA">
                <a:extLst>
                  <a:ext uri="{FF2B5EF4-FFF2-40B4-BE49-F238E27FC236}">
                    <a16:creationId xmlns:a16="http://schemas.microsoft.com/office/drawing/2014/main" id="{120B7475-F3ED-43F9-9BE2-527FB5D90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800065">
                <a:off x="3285399" y="3496154"/>
                <a:ext cx="529510" cy="529510"/>
              </a:xfrm>
              <a:prstGeom prst="rect">
                <a:avLst/>
              </a:prstGeom>
            </p:spPr>
          </p:pic>
        </p:grp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A681E4-1C75-496F-A0B2-51887ECBE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6863" y="1677691"/>
            <a:ext cx="1172120" cy="2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4" grpId="0" animBg="1"/>
      <p:bldP spid="69" grpId="0"/>
      <p:bldP spid="48" grpId="0" animBg="1"/>
      <p:bldP spid="49" grpId="0" animBg="1"/>
      <p:bldP spid="5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5C9E8-3593-4D4E-A0B8-D942CB0F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711200"/>
          </a:xfrm>
        </p:spPr>
        <p:txBody>
          <a:bodyPr/>
          <a:lstStyle/>
          <a:p>
            <a:r>
              <a:rPr lang="nl-NL" b="1" dirty="0">
                <a:solidFill>
                  <a:srgbClr val="771B45"/>
                </a:solidFill>
              </a:rPr>
              <a:t>Tumor-First werkwijze</a:t>
            </a:r>
            <a:endParaRPr lang="en-US" b="1" dirty="0">
              <a:solidFill>
                <a:srgbClr val="771B45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FD2E48-130F-447B-ADBE-892E40DFC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625" y="889458"/>
            <a:ext cx="5965909" cy="5079085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638BC738-943A-45D8-A9BF-A500A80AED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BB7B69F-E3A1-487C-9FEA-03CB7D6CD216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F8E272A-488B-41FD-96FB-900DC92C61A1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23C156BE-18C6-4E6E-B41B-8B3E7889F9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9A161C9-774A-48C3-BF9B-CB6147ADEE52}"/>
              </a:ext>
            </a:extLst>
          </p:cNvPr>
          <p:cNvSpPr txBox="1"/>
          <p:nvPr/>
        </p:nvSpPr>
        <p:spPr>
          <a:xfrm>
            <a:off x="7934495" y="886156"/>
            <a:ext cx="3879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Voordelen:</a:t>
            </a:r>
          </a:p>
          <a:p>
            <a:pPr marL="285750" indent="-285750">
              <a:buFontTx/>
              <a:buChar char="-"/>
            </a:pPr>
            <a:r>
              <a:rPr lang="nl-NL" dirty="0"/>
              <a:t>Doelmatiger (combineren informatie voor therapie en erfelijkheid)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Bespaart tijd en kosten (minder verwijzingen naar klinisch geneticus)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Vermindert ongelijkheden in toegang tot erfelijkheidsonderzoek</a:t>
            </a:r>
          </a:p>
        </p:txBody>
      </p:sp>
    </p:spTree>
    <p:extLst>
      <p:ext uri="{BB962C8B-B14F-4D97-AF65-F5344CB8AC3E}">
        <p14:creationId xmlns:p14="http://schemas.microsoft.com/office/powerpoint/2010/main" val="23885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15BF5-2AC7-414D-8A6E-8E93873F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711200"/>
          </a:xfrm>
        </p:spPr>
        <p:txBody>
          <a:bodyPr/>
          <a:lstStyle/>
          <a:p>
            <a:r>
              <a:rPr lang="nl-NL" b="1" dirty="0">
                <a:solidFill>
                  <a:srgbClr val="771B45"/>
                </a:solidFill>
              </a:rPr>
              <a:t>Kernpublicaties</a:t>
            </a:r>
            <a:endParaRPr lang="en-US" b="1" dirty="0">
              <a:solidFill>
                <a:srgbClr val="771B45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2BB3F3-CE0E-4D69-811D-4483B54BC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11492" r="59541" b="8737"/>
          <a:stretch/>
        </p:blipFill>
        <p:spPr>
          <a:xfrm>
            <a:off x="11486680" y="0"/>
            <a:ext cx="705320" cy="58633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8A51DB1-5508-4F3D-9A9B-5FE89A723C01}"/>
              </a:ext>
            </a:extLst>
          </p:cNvPr>
          <p:cNvSpPr/>
          <p:nvPr/>
        </p:nvSpPr>
        <p:spPr>
          <a:xfrm>
            <a:off x="696000" y="1033340"/>
            <a:ext cx="10387817" cy="386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Publicaties</a:t>
            </a:r>
            <a:r>
              <a:rPr lang="en-US" b="1" dirty="0"/>
              <a:t> over </a:t>
            </a:r>
            <a:r>
              <a:rPr lang="en-US" b="1" dirty="0" err="1"/>
              <a:t>validatie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effectiviteit</a:t>
            </a:r>
            <a:r>
              <a:rPr lang="en-US" b="1" dirty="0"/>
              <a:t> van de </a:t>
            </a:r>
            <a:r>
              <a:rPr lang="en-US" b="1" dirty="0" err="1"/>
              <a:t>werkwijze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Janet R Vos, Ingrid E </a:t>
            </a:r>
            <a:r>
              <a:rPr lang="en-US" dirty="0" err="1"/>
              <a:t>Fakkert</a:t>
            </a:r>
            <a:r>
              <a:rPr lang="en-US" dirty="0"/>
              <a:t>, Joanne A de Hullu, et al., Marjolijn J L Ligtenberg, Nicoline Hoogerbrugge, OPA Working Group, Universal Tumor DNA </a:t>
            </a:r>
            <a:r>
              <a:rPr lang="en-US" i="1" dirty="0"/>
              <a:t>BRCA1/2</a:t>
            </a:r>
            <a:r>
              <a:rPr lang="en-US" dirty="0"/>
              <a:t> Testing of Ovarian Cancer: Prescreening </a:t>
            </a:r>
            <a:r>
              <a:rPr lang="en-US" dirty="0" err="1"/>
              <a:t>PARPi</a:t>
            </a:r>
            <a:r>
              <a:rPr lang="en-US" dirty="0"/>
              <a:t> Treatment and Genetic Predisposition, </a:t>
            </a:r>
            <a:r>
              <a:rPr lang="en-US" i="1" dirty="0"/>
              <a:t>JNCI: Journal of the National Cancer Institute</a:t>
            </a:r>
            <a:r>
              <a:rPr lang="en-US" dirty="0"/>
              <a:t>, Volume 112, Issue 2, February 2020, Pages 161–169, </a:t>
            </a:r>
            <a:r>
              <a:rPr lang="en-US" dirty="0">
                <a:hlinkClick r:id="rId4"/>
              </a:rPr>
              <a:t>https://doi.org/10.1093/jnci/djz080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67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en-US" dirty="0"/>
              <a:t>Marthe M. de Jonge, Dina </a:t>
            </a:r>
            <a:r>
              <a:rPr lang="nl-NL" altLang="en-US" dirty="0" err="1"/>
              <a:t>Ruano</a:t>
            </a:r>
            <a:r>
              <a:rPr lang="nl-NL" altLang="en-US" dirty="0"/>
              <a:t>, Ronald van Eijk, et al., Tom van Wezel, Christi J. van Asperen, </a:t>
            </a:r>
            <a:r>
              <a:rPr lang="nl-NL" altLang="en-US" dirty="0" err="1"/>
              <a:t>Validation</a:t>
            </a:r>
            <a:r>
              <a:rPr lang="nl-NL" altLang="en-US" dirty="0"/>
              <a:t> </a:t>
            </a:r>
            <a:r>
              <a:rPr lang="nl-NL" altLang="en-US" dirty="0" err="1"/>
              <a:t>and</a:t>
            </a:r>
            <a:r>
              <a:rPr lang="nl-NL" altLang="en-US" dirty="0"/>
              <a:t> </a:t>
            </a:r>
            <a:r>
              <a:rPr lang="nl-NL" altLang="en-US" dirty="0" err="1"/>
              <a:t>Implementation</a:t>
            </a:r>
            <a:r>
              <a:rPr lang="nl-NL" altLang="en-US" dirty="0"/>
              <a:t> of BRCA1/2 Variant Screening in </a:t>
            </a:r>
            <a:r>
              <a:rPr lang="nl-NL" altLang="en-US" dirty="0" err="1"/>
              <a:t>Ovarian</a:t>
            </a:r>
            <a:r>
              <a:rPr lang="nl-NL" altLang="en-US" dirty="0"/>
              <a:t> Tumor Tissue, </a:t>
            </a:r>
            <a:r>
              <a:rPr lang="nl-NL" altLang="en-US" i="1" dirty="0"/>
              <a:t>The Journal of </a:t>
            </a:r>
            <a:r>
              <a:rPr lang="nl-NL" altLang="en-US" i="1" dirty="0" err="1"/>
              <a:t>Molecular</a:t>
            </a:r>
            <a:r>
              <a:rPr lang="nl-NL" altLang="en-US" i="1" dirty="0"/>
              <a:t> </a:t>
            </a:r>
            <a:r>
              <a:rPr lang="nl-NL" altLang="en-US" i="1" dirty="0" err="1"/>
              <a:t>Diagnostics</a:t>
            </a:r>
            <a:r>
              <a:rPr lang="nl-NL" altLang="en-US" dirty="0"/>
              <a:t>, Volume 20, Issue 5, 2018, Pages 600-611, </a:t>
            </a:r>
            <a:r>
              <a:rPr lang="nl-NL" altLang="en-US" dirty="0">
                <a:hlinkClick r:id="rId5"/>
              </a:rPr>
              <a:t>https://doi.org/10.1016/j.jmoldx.2018.05.005</a:t>
            </a:r>
            <a:r>
              <a:rPr lang="nl-NL" alt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en-US" dirty="0"/>
              <a:t>Nieuwe genetische diagnostiek bij ovariumcarcinoom: sneller en effectiever erfelijkheidsonderzoek, </a:t>
            </a:r>
            <a:r>
              <a:rPr lang="nl-NL" altLang="en-US" i="1" dirty="0"/>
              <a:t>Nederlands Tijdschrift Geneeskunde</a:t>
            </a:r>
            <a:r>
              <a:rPr lang="nl-NL" altLang="en-US" dirty="0"/>
              <a:t>, </a:t>
            </a:r>
            <a:r>
              <a:rPr lang="en-US" dirty="0"/>
              <a:t>2020;164:C4673, </a:t>
            </a:r>
            <a:r>
              <a:rPr lang="en-US" dirty="0">
                <a:hlinkClick r:id="rId6"/>
              </a:rPr>
              <a:t>https://www.ntvg.nl/artikelen/nieuwe-genetische-diagnostiek-bij-ovariumcarcinoom</a:t>
            </a:r>
            <a:r>
              <a:rPr lang="en-US" dirty="0"/>
              <a:t> </a:t>
            </a:r>
            <a:endParaRPr lang="nl-NL" altLang="en-US" dirty="0"/>
          </a:p>
          <a:p>
            <a:endParaRPr lang="en-GB" altLang="en-US" sz="1467" i="1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1E5D988-8633-46F3-A803-028AB32583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6C9F8FD-0BD9-4F78-998C-224F127109D3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8B29357-9447-434A-9A83-7446605407F2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0AC0E4-FB0E-4ACF-A2E7-5F0B3A3103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  <p:pic>
        <p:nvPicPr>
          <p:cNvPr id="13" name="Picture 12" descr="A stack of books&#10;&#10;Description automatically generated">
            <a:extLst>
              <a:ext uri="{FF2B5EF4-FFF2-40B4-BE49-F238E27FC236}">
                <a16:creationId xmlns:a16="http://schemas.microsoft.com/office/drawing/2014/main" id="{DD3C6F56-6901-4B0C-9E14-5CCBEB14C6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91" y="4394832"/>
            <a:ext cx="1733549" cy="17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>
            <a:extLst>
              <a:ext uri="{FF2B5EF4-FFF2-40B4-BE49-F238E27FC236}">
                <a16:creationId xmlns:a16="http://schemas.microsoft.com/office/drawing/2014/main" id="{3AF8E3BE-DDD4-4476-9D64-7DE0130CD9E2}"/>
              </a:ext>
            </a:extLst>
          </p:cNvPr>
          <p:cNvSpPr txBox="1">
            <a:spLocks/>
          </p:cNvSpPr>
          <p:nvPr/>
        </p:nvSpPr>
        <p:spPr>
          <a:xfrm>
            <a:off x="686680" y="0"/>
            <a:ext cx="10800000" cy="711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>
                <a:solidFill>
                  <a:srgbClr val="771B45"/>
                </a:solidFill>
              </a:rPr>
              <a:t>Tumor-First project </a:t>
            </a:r>
            <a:endParaRPr lang="en-US" sz="4400" dirty="0">
              <a:solidFill>
                <a:srgbClr val="771B45"/>
              </a:solidFill>
            </a:endParaRP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37D59404-973C-4867-A98F-F3A786D6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068638"/>
            <a:ext cx="10800000" cy="4203509"/>
          </a:xfrm>
        </p:spPr>
        <p:txBody>
          <a:bodyPr/>
          <a:lstStyle/>
          <a:p>
            <a:r>
              <a:rPr lang="nl-NL" sz="2400" dirty="0"/>
              <a:t>Doel: nationale implementatie van de Tumor-First werkwijze</a:t>
            </a:r>
            <a:endParaRPr lang="en-US" sz="2400" dirty="0"/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363B220A-5117-4794-A96A-7F6C2A026417}"/>
              </a:ext>
            </a:extLst>
          </p:cNvPr>
          <p:cNvGrpSpPr/>
          <p:nvPr/>
        </p:nvGrpSpPr>
        <p:grpSpPr>
          <a:xfrm>
            <a:off x="888265" y="2359599"/>
            <a:ext cx="2422124" cy="806400"/>
            <a:chOff x="3995" y="867241"/>
            <a:chExt cx="1816593" cy="604800"/>
          </a:xfrm>
          <a:solidFill>
            <a:srgbClr val="771B45"/>
          </a:solidFill>
        </p:grpSpPr>
        <p:sp>
          <p:nvSpPr>
            <p:cNvPr id="37" name="Rechthoek: afgeronde hoeken 36">
              <a:extLst>
                <a:ext uri="{FF2B5EF4-FFF2-40B4-BE49-F238E27FC236}">
                  <a16:creationId xmlns:a16="http://schemas.microsoft.com/office/drawing/2014/main" id="{0D748587-C92F-4DB5-AE25-D5ED3BFADC07}"/>
                </a:ext>
              </a:extLst>
            </p:cNvPr>
            <p:cNvSpPr/>
            <p:nvPr/>
          </p:nvSpPr>
          <p:spPr>
            <a:xfrm>
              <a:off x="3995" y="867241"/>
              <a:ext cx="1816593" cy="6048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hoek: afgeronde hoeken 4">
              <a:extLst>
                <a:ext uri="{FF2B5EF4-FFF2-40B4-BE49-F238E27FC236}">
                  <a16:creationId xmlns:a16="http://schemas.microsoft.com/office/drawing/2014/main" id="{E8288120-E417-43A6-B6E3-6A490FE30B93}"/>
                </a:ext>
              </a:extLst>
            </p:cNvPr>
            <p:cNvSpPr txBox="1"/>
            <p:nvPr/>
          </p:nvSpPr>
          <p:spPr>
            <a:xfrm>
              <a:off x="3995" y="867241"/>
              <a:ext cx="1816593" cy="403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757" tIns="132757" rIns="132757" bIns="71120" numCol="1" spcCol="1270" anchor="t" anchorCtr="0">
              <a:noAutofit/>
            </a:bodyPr>
            <a:lstStyle/>
            <a:p>
              <a:pPr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67" dirty="0"/>
                <a:t>Voorbereiding</a:t>
              </a:r>
            </a:p>
          </p:txBody>
        </p: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20FD7854-5BFC-4F0E-9F50-F7957A113C4C}"/>
              </a:ext>
            </a:extLst>
          </p:cNvPr>
          <p:cNvGrpSpPr/>
          <p:nvPr/>
        </p:nvGrpSpPr>
        <p:grpSpPr>
          <a:xfrm>
            <a:off x="1384362" y="2897200"/>
            <a:ext cx="2422124" cy="1512000"/>
            <a:chOff x="376068" y="1270442"/>
            <a:chExt cx="1816593" cy="1134000"/>
          </a:xfrm>
        </p:grpSpPr>
        <p:sp>
          <p:nvSpPr>
            <p:cNvPr id="40" name="Rechthoek: afgeronde hoeken 39">
              <a:extLst>
                <a:ext uri="{FF2B5EF4-FFF2-40B4-BE49-F238E27FC236}">
                  <a16:creationId xmlns:a16="http://schemas.microsoft.com/office/drawing/2014/main" id="{241DBBC7-1C79-45E1-9209-EFF54576C745}"/>
                </a:ext>
              </a:extLst>
            </p:cNvPr>
            <p:cNvSpPr/>
            <p:nvPr/>
          </p:nvSpPr>
          <p:spPr>
            <a:xfrm>
              <a:off x="376068" y="1270442"/>
              <a:ext cx="1816593" cy="1134000"/>
            </a:xfrm>
            <a:prstGeom prst="roundRect">
              <a:avLst>
                <a:gd name="adj" fmla="val 10000"/>
              </a:avLst>
            </a:prstGeom>
            <a:ln>
              <a:solidFill>
                <a:srgbClr val="771B4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hthoek: afgeronde hoeken 6">
              <a:extLst>
                <a:ext uri="{FF2B5EF4-FFF2-40B4-BE49-F238E27FC236}">
                  <a16:creationId xmlns:a16="http://schemas.microsoft.com/office/drawing/2014/main" id="{8612CA2A-D82F-4F53-B917-2A201B9A94E8}"/>
                </a:ext>
              </a:extLst>
            </p:cNvPr>
            <p:cNvSpPr txBox="1"/>
            <p:nvPr/>
          </p:nvSpPr>
          <p:spPr>
            <a:xfrm>
              <a:off x="409282" y="1303656"/>
              <a:ext cx="1750165" cy="106757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757" tIns="132757" rIns="132757" bIns="132757" numCol="1" spcCol="1270" anchor="t" anchorCtr="0">
              <a:noAutofit/>
            </a:bodyPr>
            <a:lstStyle/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1867" dirty="0">
                  <a:solidFill>
                    <a:schemeClr val="tx1"/>
                  </a:solidFill>
                </a:rPr>
                <a:t>Huidige situatie</a:t>
              </a:r>
            </a:p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1867" dirty="0">
                  <a:solidFill>
                    <a:schemeClr val="tx1"/>
                  </a:solidFill>
                </a:rPr>
                <a:t>Barriers/facilitators</a:t>
              </a:r>
            </a:p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1867" dirty="0">
                  <a:solidFill>
                    <a:schemeClr val="tx1"/>
                  </a:solidFill>
                </a:rPr>
                <a:t>Implementatie plan en tools</a:t>
              </a:r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1252273E-A70F-4522-A7CF-C98D00C4A601}"/>
              </a:ext>
            </a:extLst>
          </p:cNvPr>
          <p:cNvGrpSpPr/>
          <p:nvPr/>
        </p:nvGrpSpPr>
        <p:grpSpPr>
          <a:xfrm>
            <a:off x="3677573" y="2326881"/>
            <a:ext cx="778432" cy="603039"/>
            <a:chOff x="2095977" y="842702"/>
            <a:chExt cx="583824" cy="452279"/>
          </a:xfrm>
          <a:solidFill>
            <a:schemeClr val="bg2">
              <a:lumMod val="75000"/>
            </a:schemeClr>
          </a:solidFill>
        </p:grpSpPr>
        <p:sp>
          <p:nvSpPr>
            <p:cNvPr id="43" name="Pijl: rechts 42">
              <a:extLst>
                <a:ext uri="{FF2B5EF4-FFF2-40B4-BE49-F238E27FC236}">
                  <a16:creationId xmlns:a16="http://schemas.microsoft.com/office/drawing/2014/main" id="{A445CF87-50B4-4A53-A604-AF43B9B42D65}"/>
                </a:ext>
              </a:extLst>
            </p:cNvPr>
            <p:cNvSpPr/>
            <p:nvPr/>
          </p:nvSpPr>
          <p:spPr>
            <a:xfrm>
              <a:off x="2095977" y="842702"/>
              <a:ext cx="583824" cy="45227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Pijl: rechts 8">
              <a:extLst>
                <a:ext uri="{FF2B5EF4-FFF2-40B4-BE49-F238E27FC236}">
                  <a16:creationId xmlns:a16="http://schemas.microsoft.com/office/drawing/2014/main" id="{65F1CE67-033F-444E-8F8C-56C17B3A9824}"/>
                </a:ext>
              </a:extLst>
            </p:cNvPr>
            <p:cNvSpPr txBox="1"/>
            <p:nvPr/>
          </p:nvSpPr>
          <p:spPr>
            <a:xfrm>
              <a:off x="2095977" y="933158"/>
              <a:ext cx="448140" cy="2713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467"/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7F21CAF2-8221-4127-A00E-7C75163F6FE6}"/>
              </a:ext>
            </a:extLst>
          </p:cNvPr>
          <p:cNvGrpSpPr/>
          <p:nvPr/>
        </p:nvGrpSpPr>
        <p:grpSpPr>
          <a:xfrm>
            <a:off x="4779130" y="2359599"/>
            <a:ext cx="2422124" cy="806400"/>
            <a:chOff x="2922144" y="867241"/>
            <a:chExt cx="1816593" cy="604800"/>
          </a:xfrm>
          <a:solidFill>
            <a:srgbClr val="771B45"/>
          </a:solidFill>
        </p:grpSpPr>
        <p:sp>
          <p:nvSpPr>
            <p:cNvPr id="46" name="Rechthoek: afgeronde hoeken 45">
              <a:extLst>
                <a:ext uri="{FF2B5EF4-FFF2-40B4-BE49-F238E27FC236}">
                  <a16:creationId xmlns:a16="http://schemas.microsoft.com/office/drawing/2014/main" id="{E58E083E-3206-44F2-9DD3-3A111C521498}"/>
                </a:ext>
              </a:extLst>
            </p:cNvPr>
            <p:cNvSpPr/>
            <p:nvPr/>
          </p:nvSpPr>
          <p:spPr>
            <a:xfrm>
              <a:off x="2922144" y="867241"/>
              <a:ext cx="1816593" cy="6048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hthoek: afgeronde hoeken 10">
              <a:extLst>
                <a:ext uri="{FF2B5EF4-FFF2-40B4-BE49-F238E27FC236}">
                  <a16:creationId xmlns:a16="http://schemas.microsoft.com/office/drawing/2014/main" id="{2B258CA7-D43E-48E4-BB9D-9929FA2A30C8}"/>
                </a:ext>
              </a:extLst>
            </p:cNvPr>
            <p:cNvSpPr txBox="1"/>
            <p:nvPr/>
          </p:nvSpPr>
          <p:spPr>
            <a:xfrm>
              <a:off x="2922144" y="867241"/>
              <a:ext cx="1816593" cy="403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757" tIns="132757" rIns="132757" bIns="71120" numCol="1" spcCol="1270" anchor="t" anchorCtr="0">
              <a:noAutofit/>
            </a:bodyPr>
            <a:lstStyle/>
            <a:p>
              <a:pPr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67" dirty="0"/>
                <a:t>Implementatie</a:t>
              </a:r>
            </a:p>
          </p:txBody>
        </p:sp>
      </p:grpSp>
      <p:grpSp>
        <p:nvGrpSpPr>
          <p:cNvPr id="48" name="Groep 47">
            <a:extLst>
              <a:ext uri="{FF2B5EF4-FFF2-40B4-BE49-F238E27FC236}">
                <a16:creationId xmlns:a16="http://schemas.microsoft.com/office/drawing/2014/main" id="{4865B81C-0053-4693-ACE1-CD9485D406CA}"/>
              </a:ext>
            </a:extLst>
          </p:cNvPr>
          <p:cNvGrpSpPr/>
          <p:nvPr/>
        </p:nvGrpSpPr>
        <p:grpSpPr>
          <a:xfrm>
            <a:off x="5275227" y="2897200"/>
            <a:ext cx="2422124" cy="1512000"/>
            <a:chOff x="3294217" y="1270442"/>
            <a:chExt cx="1816593" cy="1134000"/>
          </a:xfrm>
        </p:grpSpPr>
        <p:sp>
          <p:nvSpPr>
            <p:cNvPr id="49" name="Rechthoek: afgeronde hoeken 48">
              <a:extLst>
                <a:ext uri="{FF2B5EF4-FFF2-40B4-BE49-F238E27FC236}">
                  <a16:creationId xmlns:a16="http://schemas.microsoft.com/office/drawing/2014/main" id="{3549EC87-6DAE-4D95-8397-3570E0486468}"/>
                </a:ext>
              </a:extLst>
            </p:cNvPr>
            <p:cNvSpPr/>
            <p:nvPr/>
          </p:nvSpPr>
          <p:spPr>
            <a:xfrm>
              <a:off x="3294217" y="1270442"/>
              <a:ext cx="1816593" cy="1134000"/>
            </a:xfrm>
            <a:prstGeom prst="roundRect">
              <a:avLst>
                <a:gd name="adj" fmla="val 10000"/>
              </a:avLst>
            </a:prstGeom>
            <a:ln>
              <a:solidFill>
                <a:srgbClr val="771B4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chthoek: afgeronde hoeken 12">
              <a:extLst>
                <a:ext uri="{FF2B5EF4-FFF2-40B4-BE49-F238E27FC236}">
                  <a16:creationId xmlns:a16="http://schemas.microsoft.com/office/drawing/2014/main" id="{7DEE8318-8F7D-4735-9BA5-BF19B0C4B27D}"/>
                </a:ext>
              </a:extLst>
            </p:cNvPr>
            <p:cNvSpPr txBox="1"/>
            <p:nvPr/>
          </p:nvSpPr>
          <p:spPr>
            <a:xfrm>
              <a:off x="3327431" y="1303656"/>
              <a:ext cx="1750165" cy="106757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757" tIns="132757" rIns="132757" bIns="132757" numCol="1" spcCol="1270" anchor="t" anchorCtr="0">
              <a:noAutofit/>
            </a:bodyPr>
            <a:lstStyle/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1867" dirty="0"/>
                <a:t>Uitvoeren van implementatie plan</a:t>
              </a:r>
            </a:p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1867" dirty="0"/>
                <a:t>Monitoring</a:t>
              </a:r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9050AF4C-857A-4748-A363-1897214396DD}"/>
              </a:ext>
            </a:extLst>
          </p:cNvPr>
          <p:cNvGrpSpPr/>
          <p:nvPr/>
        </p:nvGrpSpPr>
        <p:grpSpPr>
          <a:xfrm>
            <a:off x="7568439" y="2326881"/>
            <a:ext cx="778432" cy="603039"/>
            <a:chOff x="5014126" y="842702"/>
            <a:chExt cx="583824" cy="452279"/>
          </a:xfrm>
          <a:solidFill>
            <a:schemeClr val="bg2">
              <a:lumMod val="75000"/>
            </a:schemeClr>
          </a:solidFill>
        </p:grpSpPr>
        <p:sp>
          <p:nvSpPr>
            <p:cNvPr id="52" name="Pijl: rechts 51">
              <a:extLst>
                <a:ext uri="{FF2B5EF4-FFF2-40B4-BE49-F238E27FC236}">
                  <a16:creationId xmlns:a16="http://schemas.microsoft.com/office/drawing/2014/main" id="{28EC8891-0F96-43C4-BA9D-A9CC1701EBD9}"/>
                </a:ext>
              </a:extLst>
            </p:cNvPr>
            <p:cNvSpPr/>
            <p:nvPr/>
          </p:nvSpPr>
          <p:spPr>
            <a:xfrm>
              <a:off x="5014126" y="842702"/>
              <a:ext cx="583824" cy="45227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Pijl: rechts 14">
              <a:extLst>
                <a:ext uri="{FF2B5EF4-FFF2-40B4-BE49-F238E27FC236}">
                  <a16:creationId xmlns:a16="http://schemas.microsoft.com/office/drawing/2014/main" id="{3D2D6F57-1720-46FD-830C-7540BB4E7E69}"/>
                </a:ext>
              </a:extLst>
            </p:cNvPr>
            <p:cNvSpPr txBox="1"/>
            <p:nvPr/>
          </p:nvSpPr>
          <p:spPr>
            <a:xfrm>
              <a:off x="5014126" y="933158"/>
              <a:ext cx="448140" cy="2713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467"/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114A3D3E-942C-4FC6-83CE-9BB8A570621C}"/>
              </a:ext>
            </a:extLst>
          </p:cNvPr>
          <p:cNvGrpSpPr/>
          <p:nvPr/>
        </p:nvGrpSpPr>
        <p:grpSpPr>
          <a:xfrm>
            <a:off x="8669995" y="2359599"/>
            <a:ext cx="2422124" cy="806400"/>
            <a:chOff x="5840293" y="867241"/>
            <a:chExt cx="1816593" cy="604800"/>
          </a:xfrm>
          <a:solidFill>
            <a:srgbClr val="771B45"/>
          </a:solidFill>
        </p:grpSpPr>
        <p:sp>
          <p:nvSpPr>
            <p:cNvPr id="55" name="Rechthoek: afgeronde hoeken 54">
              <a:extLst>
                <a:ext uri="{FF2B5EF4-FFF2-40B4-BE49-F238E27FC236}">
                  <a16:creationId xmlns:a16="http://schemas.microsoft.com/office/drawing/2014/main" id="{677D41F2-7F17-4517-A010-BD1985EF04E1}"/>
                </a:ext>
              </a:extLst>
            </p:cNvPr>
            <p:cNvSpPr/>
            <p:nvPr/>
          </p:nvSpPr>
          <p:spPr>
            <a:xfrm>
              <a:off x="5840293" y="867241"/>
              <a:ext cx="1816593" cy="6048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echthoek: afgeronde hoeken 16">
              <a:extLst>
                <a:ext uri="{FF2B5EF4-FFF2-40B4-BE49-F238E27FC236}">
                  <a16:creationId xmlns:a16="http://schemas.microsoft.com/office/drawing/2014/main" id="{2E041E27-892F-429E-9AD4-4F3881002057}"/>
                </a:ext>
              </a:extLst>
            </p:cNvPr>
            <p:cNvSpPr txBox="1"/>
            <p:nvPr/>
          </p:nvSpPr>
          <p:spPr>
            <a:xfrm>
              <a:off x="5840293" y="867241"/>
              <a:ext cx="1816593" cy="403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757" tIns="132757" rIns="132757" bIns="71120" numCol="1" spcCol="1270" anchor="t" anchorCtr="0">
              <a:noAutofit/>
            </a:bodyPr>
            <a:lstStyle/>
            <a:p>
              <a:pPr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67" dirty="0"/>
                <a:t>Evaluatie</a:t>
              </a:r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9605E995-60C6-457C-AFED-AD6971D789C3}"/>
              </a:ext>
            </a:extLst>
          </p:cNvPr>
          <p:cNvGrpSpPr/>
          <p:nvPr/>
        </p:nvGrpSpPr>
        <p:grpSpPr>
          <a:xfrm>
            <a:off x="9166093" y="2897200"/>
            <a:ext cx="2422124" cy="1512000"/>
            <a:chOff x="6212366" y="1270442"/>
            <a:chExt cx="1816593" cy="1134000"/>
          </a:xfrm>
        </p:grpSpPr>
        <p:sp>
          <p:nvSpPr>
            <p:cNvPr id="58" name="Rechthoek: afgeronde hoeken 57">
              <a:extLst>
                <a:ext uri="{FF2B5EF4-FFF2-40B4-BE49-F238E27FC236}">
                  <a16:creationId xmlns:a16="http://schemas.microsoft.com/office/drawing/2014/main" id="{26E22C2D-7D71-44A6-B4C3-7F8F2DBBBAD1}"/>
                </a:ext>
              </a:extLst>
            </p:cNvPr>
            <p:cNvSpPr/>
            <p:nvPr/>
          </p:nvSpPr>
          <p:spPr>
            <a:xfrm>
              <a:off x="6212366" y="1270442"/>
              <a:ext cx="1816593" cy="1134000"/>
            </a:xfrm>
            <a:prstGeom prst="roundRect">
              <a:avLst>
                <a:gd name="adj" fmla="val 10000"/>
              </a:avLst>
            </a:prstGeom>
            <a:ln>
              <a:solidFill>
                <a:srgbClr val="771B4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chthoek: afgeronde hoeken 18">
              <a:extLst>
                <a:ext uri="{FF2B5EF4-FFF2-40B4-BE49-F238E27FC236}">
                  <a16:creationId xmlns:a16="http://schemas.microsoft.com/office/drawing/2014/main" id="{B5BB12CB-6443-4D47-97DB-D5CE302761DC}"/>
                </a:ext>
              </a:extLst>
            </p:cNvPr>
            <p:cNvSpPr txBox="1"/>
            <p:nvPr/>
          </p:nvSpPr>
          <p:spPr>
            <a:xfrm>
              <a:off x="6245580" y="1303656"/>
              <a:ext cx="1750165" cy="106757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757" tIns="132757" rIns="132757" bIns="132757" numCol="1" spcCol="1270" anchor="t" anchorCtr="0">
              <a:noAutofit/>
            </a:bodyPr>
            <a:lstStyle/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1867" dirty="0"/>
                <a:t>Evalueren proces</a:t>
              </a:r>
            </a:p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1867" dirty="0"/>
                <a:t>Evalueren effect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0DF153AA-9E25-4E00-A452-1798613C8CC8}"/>
              </a:ext>
            </a:extLst>
          </p:cNvPr>
          <p:cNvSpPr txBox="1"/>
          <p:nvPr/>
        </p:nvSpPr>
        <p:spPr>
          <a:xfrm>
            <a:off x="1418388" y="1949228"/>
            <a:ext cx="18553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67" dirty="0"/>
              <a:t>2020/2021</a:t>
            </a:r>
            <a:endParaRPr lang="en-US" sz="1867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D9C1E3E-93DD-4CE6-ABAE-C4E67A7B65D6}"/>
              </a:ext>
            </a:extLst>
          </p:cNvPr>
          <p:cNvSpPr txBox="1"/>
          <p:nvPr/>
        </p:nvSpPr>
        <p:spPr>
          <a:xfrm>
            <a:off x="5052673" y="1975697"/>
            <a:ext cx="206801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67" dirty="0"/>
              <a:t>2021/2022/2023</a:t>
            </a:r>
            <a:endParaRPr lang="en-US" sz="1867" dirty="0"/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7912F5A4-1C39-427A-9547-F2C069918853}"/>
              </a:ext>
            </a:extLst>
          </p:cNvPr>
          <p:cNvSpPr txBox="1"/>
          <p:nvPr/>
        </p:nvSpPr>
        <p:spPr>
          <a:xfrm>
            <a:off x="9235722" y="1963565"/>
            <a:ext cx="206801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67" dirty="0"/>
              <a:t>2022/2023</a:t>
            </a:r>
            <a:endParaRPr lang="en-US" sz="1867" dirty="0"/>
          </a:p>
        </p:txBody>
      </p:sp>
      <p:pic>
        <p:nvPicPr>
          <p:cNvPr id="63" name="Afbeelding 62" descr="Afbeelding met tekst&#10;&#10;Automatisch gegenereerde beschrijving">
            <a:extLst>
              <a:ext uri="{FF2B5EF4-FFF2-40B4-BE49-F238E27FC236}">
                <a16:creationId xmlns:a16="http://schemas.microsoft.com/office/drawing/2014/main" id="{36F8DC37-AAA8-4897-9D4C-54978A410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FA6C62F2-FF8A-4ACE-8DC6-03719DF370B1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A3543A44-2EA0-4E19-A9B4-228A313F0A0B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Afbeelding 65">
            <a:extLst>
              <a:ext uri="{FF2B5EF4-FFF2-40B4-BE49-F238E27FC236}">
                <a16:creationId xmlns:a16="http://schemas.microsoft.com/office/drawing/2014/main" id="{FDD49ACB-245B-4304-8393-D0206E755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  <p:sp>
        <p:nvSpPr>
          <p:cNvPr id="67" name="Rechthoek 66" descr="Proost">
            <a:extLst>
              <a:ext uri="{FF2B5EF4-FFF2-40B4-BE49-F238E27FC236}">
                <a16:creationId xmlns:a16="http://schemas.microsoft.com/office/drawing/2014/main" id="{6E6057AB-5EA8-436B-B5CE-D7CFD96B08E9}"/>
              </a:ext>
            </a:extLst>
          </p:cNvPr>
          <p:cNvSpPr/>
          <p:nvPr/>
        </p:nvSpPr>
        <p:spPr>
          <a:xfrm>
            <a:off x="2689695" y="2351484"/>
            <a:ext cx="591025" cy="60132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Rechthoek 67" descr="Spraak">
            <a:extLst>
              <a:ext uri="{FF2B5EF4-FFF2-40B4-BE49-F238E27FC236}">
                <a16:creationId xmlns:a16="http://schemas.microsoft.com/office/drawing/2014/main" id="{A7060AF5-58C6-4827-8A76-CFAB777A0EE0}"/>
              </a:ext>
            </a:extLst>
          </p:cNvPr>
          <p:cNvSpPr/>
          <p:nvPr/>
        </p:nvSpPr>
        <p:spPr>
          <a:xfrm>
            <a:off x="6516657" y="2294773"/>
            <a:ext cx="591025" cy="70765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Rechthoek 68" descr="Hulpmiddelen">
            <a:extLst>
              <a:ext uri="{FF2B5EF4-FFF2-40B4-BE49-F238E27FC236}">
                <a16:creationId xmlns:a16="http://schemas.microsoft.com/office/drawing/2014/main" id="{C6E022F6-DBAE-49BD-9833-52E5B2A609A2}"/>
              </a:ext>
            </a:extLst>
          </p:cNvPr>
          <p:cNvSpPr/>
          <p:nvPr/>
        </p:nvSpPr>
        <p:spPr>
          <a:xfrm>
            <a:off x="10269729" y="2378025"/>
            <a:ext cx="475849" cy="484371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0" name="Picture 2" descr="Wij steunen KWF Kankerbestrijding | Nederlandse Kappersakademie">
            <a:extLst>
              <a:ext uri="{FF2B5EF4-FFF2-40B4-BE49-F238E27FC236}">
                <a16:creationId xmlns:a16="http://schemas.microsoft.com/office/drawing/2014/main" id="{7CC65D14-FE95-4B52-A7D3-22E32C75E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8" t="20435" r="14546" b="22543"/>
          <a:stretch/>
        </p:blipFill>
        <p:spPr bwMode="auto">
          <a:xfrm>
            <a:off x="5341891" y="5204060"/>
            <a:ext cx="1296601" cy="3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880B8CAA-9326-4EF0-AD6B-5F40E3574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681" y="3536014"/>
            <a:ext cx="963103" cy="116118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242BBB1-AABD-45B8-9923-5693C948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6" r="-1"/>
          <a:stretch/>
        </p:blipFill>
        <p:spPr>
          <a:xfrm>
            <a:off x="10774587" y="3984815"/>
            <a:ext cx="870891" cy="1188008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4798D08-F330-480A-A9B2-A2C480D2A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987" y="4011232"/>
            <a:ext cx="870891" cy="1161188"/>
          </a:xfrm>
          <a:prstGeom prst="rect">
            <a:avLst/>
          </a:prstGeom>
        </p:spPr>
      </p:pic>
      <p:pic>
        <p:nvPicPr>
          <p:cNvPr id="6" name="Afbeelding 5" descr="Afbeelding met persoon, buiten, boom, dragen&#10;&#10;Automatisch gegenereerde beschrijving">
            <a:extLst>
              <a:ext uri="{FF2B5EF4-FFF2-40B4-BE49-F238E27FC236}">
                <a16:creationId xmlns:a16="http://schemas.microsoft.com/office/drawing/2014/main" id="{778273FC-BA00-4AEA-AC4D-EA691C235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53" y="882492"/>
            <a:ext cx="1239289" cy="12017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BE9A70-C708-4449-A627-D2B6DC0A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711200"/>
          </a:xfrm>
        </p:spPr>
        <p:txBody>
          <a:bodyPr/>
          <a:lstStyle/>
          <a:p>
            <a:r>
              <a:rPr lang="nl-NL" b="1" dirty="0">
                <a:solidFill>
                  <a:srgbClr val="771B45"/>
                </a:solidFill>
              </a:rPr>
              <a:t>Multidisciplinair Projectteam</a:t>
            </a:r>
            <a:endParaRPr lang="en-US" b="1" dirty="0">
              <a:solidFill>
                <a:srgbClr val="771B45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113F2F4-C3F3-488C-BD4A-051AEA66DC70}"/>
              </a:ext>
            </a:extLst>
          </p:cNvPr>
          <p:cNvSpPr txBox="1">
            <a:spLocks/>
          </p:cNvSpPr>
          <p:nvPr/>
        </p:nvSpPr>
        <p:spPr>
          <a:xfrm>
            <a:off x="696000" y="741680"/>
            <a:ext cx="10800000" cy="711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333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0ED68AE-46C4-4AD5-861F-0A4539F2FCA5}"/>
              </a:ext>
            </a:extLst>
          </p:cNvPr>
          <p:cNvSpPr txBox="1"/>
          <p:nvPr/>
        </p:nvSpPr>
        <p:spPr>
          <a:xfrm>
            <a:off x="618183" y="1147659"/>
            <a:ext cx="6097036" cy="362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900" dirty="0"/>
              <a:t>Prof. Dr. Nicoline Hoogerbrugge, Radboudumc (</a:t>
            </a:r>
            <a:r>
              <a:rPr lang="nl-NL" sz="1900" dirty="0">
                <a:solidFill>
                  <a:srgbClr val="CD538A"/>
                </a:solidFill>
              </a:rPr>
              <a:t>PI</a:t>
            </a:r>
            <a:r>
              <a:rPr lang="nl-NL" sz="1900" dirty="0"/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900" dirty="0"/>
              <a:t>Prof. Dr. Marjolijn Ligtenberg, Radboudumc (</a:t>
            </a:r>
            <a:r>
              <a:rPr lang="nl-NL" sz="1900" dirty="0">
                <a:solidFill>
                  <a:srgbClr val="CD538A"/>
                </a:solidFill>
              </a:rPr>
              <a:t>PI</a:t>
            </a:r>
            <a:r>
              <a:rPr lang="nl-NL" sz="1900" dirty="0"/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900" dirty="0"/>
              <a:t>Dr. Joanne de Hullu, Radboudumc (</a:t>
            </a:r>
            <a:r>
              <a:rPr lang="nl-NL" sz="1900" dirty="0">
                <a:solidFill>
                  <a:srgbClr val="CD538A"/>
                </a:solidFill>
              </a:rPr>
              <a:t>PI en WP-leider</a:t>
            </a:r>
            <a:r>
              <a:rPr lang="nl-NL" sz="1900" dirty="0"/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900" dirty="0"/>
              <a:t>Dr. Tjalling Bosse, LUMC (</a:t>
            </a:r>
            <a:r>
              <a:rPr lang="nl-NL" sz="1900" dirty="0">
                <a:solidFill>
                  <a:srgbClr val="CD538A"/>
                </a:solidFill>
              </a:rPr>
              <a:t>WP-leider</a:t>
            </a:r>
            <a:r>
              <a:rPr lang="nl-NL" sz="1900" dirty="0"/>
              <a:t>)</a:t>
            </a:r>
            <a:endParaRPr lang="nl-NL" sz="1900" u="sng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900" dirty="0"/>
              <a:t>Prof. Dr. Marian Mourits, UMCG (</a:t>
            </a:r>
            <a:r>
              <a:rPr lang="nl-NL" sz="1900" dirty="0">
                <a:solidFill>
                  <a:srgbClr val="CD538A"/>
                </a:solidFill>
              </a:rPr>
              <a:t>WP-leider</a:t>
            </a:r>
            <a:r>
              <a:rPr lang="nl-NL" sz="1900" dirty="0"/>
              <a:t>)</a:t>
            </a:r>
            <a:endParaRPr lang="nl-NL" sz="1900" u="sng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900" dirty="0"/>
              <a:t>Prof. Dr. Margreet Ausems, UMCU (</a:t>
            </a:r>
            <a:r>
              <a:rPr lang="nl-NL" sz="1900" dirty="0">
                <a:solidFill>
                  <a:srgbClr val="CD538A"/>
                </a:solidFill>
              </a:rPr>
              <a:t>WP-leider</a:t>
            </a:r>
            <a:r>
              <a:rPr lang="nl-NL" sz="1900" dirty="0"/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900" dirty="0"/>
              <a:t>Dr. Jozé Braspenning (</a:t>
            </a:r>
            <a:r>
              <a:rPr lang="nl-NL" sz="1900" dirty="0">
                <a:solidFill>
                  <a:srgbClr val="CD538A"/>
                </a:solidFill>
              </a:rPr>
              <a:t>implementatie expert</a:t>
            </a:r>
            <a:r>
              <a:rPr lang="nl-NL" sz="1900" dirty="0"/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900" dirty="0"/>
              <a:t>Yvonne Smolders, MSc, Radboudumc, (</a:t>
            </a:r>
            <a:r>
              <a:rPr lang="nl-NL" sz="1900" dirty="0">
                <a:solidFill>
                  <a:srgbClr val="CD538A"/>
                </a:solidFill>
              </a:rPr>
              <a:t>projectmanager</a:t>
            </a:r>
            <a:r>
              <a:rPr lang="nl-NL" sz="1900" dirty="0"/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900" dirty="0"/>
              <a:t>Dr. Dorien Hermkens, Radboudumc, (</a:t>
            </a:r>
            <a:r>
              <a:rPr lang="nl-NL" sz="1900" dirty="0">
                <a:solidFill>
                  <a:srgbClr val="CD538A"/>
                </a:solidFill>
              </a:rPr>
              <a:t>projectmanager</a:t>
            </a:r>
            <a:r>
              <a:rPr lang="nl-NL" sz="1900" dirty="0"/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1900" dirty="0"/>
              <a:t>Vera Witjes, MSc, Radboudumc (</a:t>
            </a:r>
            <a:r>
              <a:rPr lang="nl-NL" sz="1900" dirty="0">
                <a:solidFill>
                  <a:srgbClr val="CD538A"/>
                </a:solidFill>
              </a:rPr>
              <a:t>PhD-student</a:t>
            </a:r>
            <a:r>
              <a:rPr lang="nl-NL" sz="1900" dirty="0"/>
              <a:t>)</a:t>
            </a:r>
          </a:p>
          <a:p>
            <a:endParaRPr lang="nl-NL" b="1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2133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C96495F-C50C-4B4B-B38A-BDB8E295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12819" y="1518656"/>
            <a:ext cx="1141956" cy="11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 descr="Afbeelding met persoon, person, bril, venster&#10;&#10;Automatisch gegenereerde beschrijving">
            <a:extLst>
              <a:ext uri="{FF2B5EF4-FFF2-40B4-BE49-F238E27FC236}">
                <a16:creationId xmlns:a16="http://schemas.microsoft.com/office/drawing/2014/main" id="{99BA070E-EF14-4190-A95E-CC8DBF734C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18" y="2510878"/>
            <a:ext cx="1936367" cy="1025136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EFF1DDE7-8AF6-4689-AAFA-379547B9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5043" y="2577538"/>
            <a:ext cx="1269920" cy="12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ACAB15D-5EF5-440B-B35E-F925CFBC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0080" y="2481088"/>
            <a:ext cx="1158955" cy="11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arjolijn Ligtenberg benoemd tot hoogleraar Moleculaire Tumorgenetica -  Radboud Universiteit">
            <a:extLst>
              <a:ext uri="{FF2B5EF4-FFF2-40B4-BE49-F238E27FC236}">
                <a16:creationId xmlns:a16="http://schemas.microsoft.com/office/drawing/2014/main" id="{2BA07C50-E461-429E-B1C3-8905157E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65" y="1317218"/>
            <a:ext cx="1239288" cy="13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089F372-7744-461C-97C1-B9CBDCCD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10709" y="3294380"/>
            <a:ext cx="1044758" cy="128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53F7C48A-0E34-4501-AB6C-AFC6E7AD6E61}"/>
              </a:ext>
            </a:extLst>
          </p:cNvPr>
          <p:cNvSpPr txBox="1"/>
          <p:nvPr/>
        </p:nvSpPr>
        <p:spPr>
          <a:xfrm>
            <a:off x="636659" y="4662485"/>
            <a:ext cx="6990080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33" b="1" dirty="0"/>
              <a:t>Betrokken patiëntenorganisaties: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133" dirty="0"/>
              <a:t>Olijf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133" dirty="0"/>
              <a:t>Stichting Kanker in de familie</a:t>
            </a:r>
            <a:endParaRPr lang="en-US" sz="2400" dirty="0"/>
          </a:p>
        </p:txBody>
      </p:sp>
      <p:pic>
        <p:nvPicPr>
          <p:cNvPr id="27" name="Afbeelding 26" descr="Afbeelding met tekst&#10;&#10;Automatisch gegenereerde beschrijving">
            <a:extLst>
              <a:ext uri="{FF2B5EF4-FFF2-40B4-BE49-F238E27FC236}">
                <a16:creationId xmlns:a16="http://schemas.microsoft.com/office/drawing/2014/main" id="{651BD45B-15C0-4C57-BA68-306838BE473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>
          <a:xfrm>
            <a:off x="-1" y="6079214"/>
            <a:ext cx="2679405" cy="641956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81D24C36-80F5-4260-80BC-316EED287F16}"/>
              </a:ext>
            </a:extLst>
          </p:cNvPr>
          <p:cNvCxnSpPr/>
          <p:nvPr/>
        </p:nvCxnSpPr>
        <p:spPr>
          <a:xfrm>
            <a:off x="425302" y="620734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03525A91-C9CB-46B8-AE3D-80A31A119EA2}"/>
              </a:ext>
            </a:extLst>
          </p:cNvPr>
          <p:cNvCxnSpPr/>
          <p:nvPr/>
        </p:nvCxnSpPr>
        <p:spPr>
          <a:xfrm>
            <a:off x="376207" y="6185103"/>
            <a:ext cx="11419368" cy="0"/>
          </a:xfrm>
          <a:prstGeom prst="line">
            <a:avLst/>
          </a:prstGeom>
          <a:ln w="38100">
            <a:solidFill>
              <a:srgbClr val="771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3B8277C-1542-451B-8CDD-4C01DE90C1B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752" r="73540" b="60623"/>
          <a:stretch/>
        </p:blipFill>
        <p:spPr>
          <a:xfrm>
            <a:off x="9874132" y="6360060"/>
            <a:ext cx="1970538" cy="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283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726</Words>
  <Application>Microsoft Office PowerPoint</Application>
  <PresentationFormat>Breedbeeld</PresentationFormat>
  <Paragraphs>138</Paragraphs>
  <Slides>14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Ovariumcarcinoom</vt:lpstr>
      <vt:lpstr>Kiembaan pathogene variant</vt:lpstr>
      <vt:lpstr>Somatische pathogene variant</vt:lpstr>
      <vt:lpstr>Tumor-First werkwijze</vt:lpstr>
      <vt:lpstr>Tumor-First werkwijze</vt:lpstr>
      <vt:lpstr>Kernpublicaties</vt:lpstr>
      <vt:lpstr>PowerPoint-presentatie</vt:lpstr>
      <vt:lpstr>Multidisciplinair Projectteam</vt:lpstr>
      <vt:lpstr>Situatie in Nederland voor start project</vt:lpstr>
      <vt:lpstr>Toolbox</vt:lpstr>
      <vt:lpstr>Voorbeeld inhoud toolbox</vt:lpstr>
      <vt:lpstr>Implementatie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Witjes, Vera</dc:creator>
  <cp:lastModifiedBy>Smolders, Yvonne</cp:lastModifiedBy>
  <cp:revision>57</cp:revision>
  <dcterms:created xsi:type="dcterms:W3CDTF">2022-01-04T09:01:25Z</dcterms:created>
  <dcterms:modified xsi:type="dcterms:W3CDTF">2022-03-29T13:24:25Z</dcterms:modified>
</cp:coreProperties>
</file>